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0" r:id="rId6"/>
    <p:sldMasterId id="2147483724" r:id="rId7"/>
    <p:sldMasterId id="2147483738" r:id="rId8"/>
    <p:sldMasterId id="2147483752" r:id="rId9"/>
    <p:sldMasterId id="2147483766" r:id="rId10"/>
    <p:sldMasterId id="2147483780" r:id="rId11"/>
    <p:sldMasterId id="2147483794" r:id="rId12"/>
    <p:sldMasterId id="2147483808" r:id="rId13"/>
    <p:sldMasterId id="2147483822" r:id="rId14"/>
    <p:sldMasterId id="2147483850" r:id="rId15"/>
    <p:sldMasterId id="2147483864" r:id="rId16"/>
    <p:sldMasterId id="2147483878" r:id="rId17"/>
  </p:sldMasterIdLst>
  <p:notesMasterIdLst>
    <p:notesMasterId r:id="rId41"/>
  </p:notesMasterIdLst>
  <p:sldIdLst>
    <p:sldId id="294" r:id="rId18"/>
    <p:sldId id="323" r:id="rId19"/>
    <p:sldId id="322" r:id="rId20"/>
    <p:sldId id="339" r:id="rId21"/>
    <p:sldId id="342" r:id="rId22"/>
    <p:sldId id="327" r:id="rId23"/>
    <p:sldId id="341" r:id="rId24"/>
    <p:sldId id="340" r:id="rId25"/>
    <p:sldId id="343" r:id="rId26"/>
    <p:sldId id="345" r:id="rId27"/>
    <p:sldId id="346" r:id="rId28"/>
    <p:sldId id="344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7" r:id="rId37"/>
    <p:sldId id="356" r:id="rId38"/>
    <p:sldId id="355" r:id="rId39"/>
    <p:sldId id="293" r:id="rId40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99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48FA6-161F-4509-B9A6-9091E78E9B50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CFFEAA0-8973-4FBC-B1B7-B6424CBF52FE}">
      <dgm:prSet phldrT="[Текст]"/>
      <dgm:spPr/>
      <dgm:t>
        <a:bodyPr/>
        <a:lstStyle/>
        <a:p>
          <a:r>
            <a:rPr lang="ru-RU"/>
            <a:t>Создание новых социальных продуктов</a:t>
          </a:r>
        </a:p>
      </dgm:t>
    </dgm:pt>
    <dgm:pt modelId="{AC40D7CF-F07F-4A74-BB64-06A0674C362E}" type="parTrans" cxnId="{813EB3C9-C1F1-4B83-80B1-456C85BD3749}">
      <dgm:prSet/>
      <dgm:spPr/>
      <dgm:t>
        <a:bodyPr/>
        <a:lstStyle/>
        <a:p>
          <a:endParaRPr lang="ru-RU"/>
        </a:p>
      </dgm:t>
    </dgm:pt>
    <dgm:pt modelId="{1D108AF0-0A91-4642-86B9-744AAA6546D9}" type="sibTrans" cxnId="{813EB3C9-C1F1-4B83-80B1-456C85BD3749}">
      <dgm:prSet/>
      <dgm:spPr/>
      <dgm:t>
        <a:bodyPr/>
        <a:lstStyle/>
        <a:p>
          <a:endParaRPr lang="ru-RU"/>
        </a:p>
      </dgm:t>
    </dgm:pt>
    <dgm:pt modelId="{1E66D3ED-D442-427A-B79D-7A69003C80C1}">
      <dgm:prSet phldrT="[Текст]"/>
      <dgm:spPr/>
      <dgm:t>
        <a:bodyPr/>
        <a:lstStyle/>
        <a:p>
          <a:r>
            <a:rPr lang="ru-RU"/>
            <a:t>Фокус на доступность продукта</a:t>
          </a:r>
        </a:p>
      </dgm:t>
    </dgm:pt>
    <dgm:pt modelId="{B8E1FB83-EDED-4EE7-A435-D7CB7BD6061D}" type="parTrans" cxnId="{FE341DC7-CC1E-4959-80CE-27CF36E64D9C}">
      <dgm:prSet/>
      <dgm:spPr/>
      <dgm:t>
        <a:bodyPr/>
        <a:lstStyle/>
        <a:p>
          <a:endParaRPr lang="ru-RU"/>
        </a:p>
      </dgm:t>
    </dgm:pt>
    <dgm:pt modelId="{0FA3D96B-3B8B-4FDD-9CA9-D60C2FFC5615}" type="sibTrans" cxnId="{FE341DC7-CC1E-4959-80CE-27CF36E64D9C}">
      <dgm:prSet/>
      <dgm:spPr/>
      <dgm:t>
        <a:bodyPr/>
        <a:lstStyle/>
        <a:p>
          <a:endParaRPr lang="ru-RU"/>
        </a:p>
      </dgm:t>
    </dgm:pt>
    <dgm:pt modelId="{863030D1-B1C4-4F90-B167-A0591E8B7AD0}">
      <dgm:prSet phldrT="[Текст]"/>
      <dgm:spPr/>
      <dgm:t>
        <a:bodyPr/>
        <a:lstStyle/>
        <a:p>
          <a:r>
            <a:rPr lang="ru-RU"/>
            <a:t>Повышение эффективности</a:t>
          </a:r>
        </a:p>
      </dgm:t>
    </dgm:pt>
    <dgm:pt modelId="{CE655548-07A4-45DA-A98A-4C40796A445A}" type="parTrans" cxnId="{655B79C8-0758-4170-9845-6A0B80E12DC1}">
      <dgm:prSet/>
      <dgm:spPr/>
      <dgm:t>
        <a:bodyPr/>
        <a:lstStyle/>
        <a:p>
          <a:endParaRPr lang="ru-RU"/>
        </a:p>
      </dgm:t>
    </dgm:pt>
    <dgm:pt modelId="{31725479-470A-4EF3-A855-F5C1A3317E6A}" type="sibTrans" cxnId="{655B79C8-0758-4170-9845-6A0B80E12DC1}">
      <dgm:prSet/>
      <dgm:spPr/>
      <dgm:t>
        <a:bodyPr/>
        <a:lstStyle/>
        <a:p>
          <a:endParaRPr lang="ru-RU"/>
        </a:p>
      </dgm:t>
    </dgm:pt>
    <dgm:pt modelId="{0ABE9BC7-C586-4919-85AF-E64073CE4AC7}">
      <dgm:prSet phldrT="[Текст]"/>
      <dgm:spPr/>
      <dgm:t>
        <a:bodyPr/>
        <a:lstStyle/>
        <a:p>
          <a:r>
            <a:rPr lang="ru-RU" dirty="0"/>
            <a:t>Разработка жизненных маршрутов, сертификация, паспортизация и сопровождение</a:t>
          </a:r>
        </a:p>
      </dgm:t>
    </dgm:pt>
    <dgm:pt modelId="{A481B745-2CFB-41A4-B73D-7A0BB5C86DEF}" type="parTrans" cxnId="{93E38777-4B5C-4405-8777-053203DAC5A1}">
      <dgm:prSet/>
      <dgm:spPr/>
      <dgm:t>
        <a:bodyPr/>
        <a:lstStyle/>
        <a:p>
          <a:endParaRPr lang="ru-RU"/>
        </a:p>
      </dgm:t>
    </dgm:pt>
    <dgm:pt modelId="{3FA9D674-4209-43B1-8D4B-F7E30E7867D5}" type="sibTrans" cxnId="{93E38777-4B5C-4405-8777-053203DAC5A1}">
      <dgm:prSet/>
      <dgm:spPr/>
      <dgm:t>
        <a:bodyPr/>
        <a:lstStyle/>
        <a:p>
          <a:endParaRPr lang="ru-RU"/>
        </a:p>
      </dgm:t>
    </dgm:pt>
    <dgm:pt modelId="{30C32B36-6FC8-4DFF-9298-9B04381EB29D}">
      <dgm:prSet phldrT="[Текст]"/>
      <dgm:spPr/>
      <dgm:t>
        <a:bodyPr/>
        <a:lstStyle/>
        <a:p>
          <a:r>
            <a:rPr lang="ru-RU"/>
            <a:t>Адресность помощи</a:t>
          </a:r>
        </a:p>
      </dgm:t>
    </dgm:pt>
    <dgm:pt modelId="{C07BDDB9-C9F7-4BB1-BBB5-18F1101504F9}" type="parTrans" cxnId="{A3471C72-B336-4C4B-A23C-872C38C6751A}">
      <dgm:prSet/>
      <dgm:spPr/>
      <dgm:t>
        <a:bodyPr/>
        <a:lstStyle/>
        <a:p>
          <a:endParaRPr lang="ru-RU"/>
        </a:p>
      </dgm:t>
    </dgm:pt>
    <dgm:pt modelId="{D07F19F5-EE29-4076-B368-4F78FBBEEBA9}" type="sibTrans" cxnId="{A3471C72-B336-4C4B-A23C-872C38C6751A}">
      <dgm:prSet/>
      <dgm:spPr/>
      <dgm:t>
        <a:bodyPr/>
        <a:lstStyle/>
        <a:p>
          <a:endParaRPr lang="ru-RU"/>
        </a:p>
      </dgm:t>
    </dgm:pt>
    <dgm:pt modelId="{89F719AB-5636-4F02-8D13-9B771C661525}">
      <dgm:prSet phldrT="[Текст]"/>
      <dgm:spPr/>
      <dgm:t>
        <a:bodyPr/>
        <a:lstStyle/>
        <a:p>
          <a:r>
            <a:rPr lang="ru-RU"/>
            <a:t>Непрерывность помощи</a:t>
          </a:r>
        </a:p>
      </dgm:t>
    </dgm:pt>
    <dgm:pt modelId="{CEAB3A6C-0425-442F-8BE5-24879D545F08}" type="parTrans" cxnId="{C5EDA80E-F0BD-4169-A537-0547E6635790}">
      <dgm:prSet/>
      <dgm:spPr/>
      <dgm:t>
        <a:bodyPr/>
        <a:lstStyle/>
        <a:p>
          <a:endParaRPr lang="ru-RU"/>
        </a:p>
      </dgm:t>
    </dgm:pt>
    <dgm:pt modelId="{18222C57-4C43-469F-AC2E-44C1FCC21AAF}" type="sibTrans" cxnId="{C5EDA80E-F0BD-4169-A537-0547E6635790}">
      <dgm:prSet/>
      <dgm:spPr/>
      <dgm:t>
        <a:bodyPr/>
        <a:lstStyle/>
        <a:p>
          <a:endParaRPr lang="ru-RU"/>
        </a:p>
      </dgm:t>
    </dgm:pt>
    <dgm:pt modelId="{CCC5B44E-7444-42AB-A0FE-0B31E3C18F03}">
      <dgm:prSet phldrT="[Текст]"/>
      <dgm:spPr/>
      <dgm:t>
        <a:bodyPr/>
        <a:lstStyle/>
        <a:p>
          <a:r>
            <a:rPr lang="ru-RU"/>
            <a:t>Создание и ведение единой информационной базы</a:t>
          </a:r>
        </a:p>
      </dgm:t>
    </dgm:pt>
    <dgm:pt modelId="{44785FDA-6505-4590-8366-F063CE37F4A5}" type="parTrans" cxnId="{1BAFAAF1-DAEA-47EF-B1BB-A30F98C35780}">
      <dgm:prSet/>
      <dgm:spPr/>
      <dgm:t>
        <a:bodyPr/>
        <a:lstStyle/>
        <a:p>
          <a:endParaRPr lang="ru-RU"/>
        </a:p>
      </dgm:t>
    </dgm:pt>
    <dgm:pt modelId="{648999F9-A92B-4E0A-9EF3-B5AEC9488A92}" type="sibTrans" cxnId="{1BAFAAF1-DAEA-47EF-B1BB-A30F98C35780}">
      <dgm:prSet/>
      <dgm:spPr/>
      <dgm:t>
        <a:bodyPr/>
        <a:lstStyle/>
        <a:p>
          <a:endParaRPr lang="ru-RU"/>
        </a:p>
      </dgm:t>
    </dgm:pt>
    <dgm:pt modelId="{6E9BDAA1-52F2-4167-BD8A-6DAFB49BE823}">
      <dgm:prSet phldrT="[Текст]"/>
      <dgm:spPr/>
      <dgm:t>
        <a:bodyPr/>
        <a:lstStyle/>
        <a:p>
          <a:r>
            <a:rPr lang="ru-RU"/>
            <a:t>Доступность информации всем потребителям</a:t>
          </a:r>
        </a:p>
      </dgm:t>
    </dgm:pt>
    <dgm:pt modelId="{3011AFB4-0354-4C7F-830C-3C220D6121F6}" type="parTrans" cxnId="{812E017B-EA03-4D8F-A377-46FCB295771F}">
      <dgm:prSet/>
      <dgm:spPr/>
      <dgm:t>
        <a:bodyPr/>
        <a:lstStyle/>
        <a:p>
          <a:endParaRPr lang="ru-RU"/>
        </a:p>
      </dgm:t>
    </dgm:pt>
    <dgm:pt modelId="{8CB77C1C-C630-4E80-B31A-90F7FD25754B}" type="sibTrans" cxnId="{812E017B-EA03-4D8F-A377-46FCB295771F}">
      <dgm:prSet/>
      <dgm:spPr/>
      <dgm:t>
        <a:bodyPr/>
        <a:lstStyle/>
        <a:p>
          <a:endParaRPr lang="ru-RU"/>
        </a:p>
      </dgm:t>
    </dgm:pt>
    <dgm:pt modelId="{F89743F5-581E-4AA1-BBDE-DDBC701014B8}">
      <dgm:prSet phldrT="[Текст]"/>
      <dgm:spPr/>
      <dgm:t>
        <a:bodyPr/>
        <a:lstStyle/>
        <a:p>
          <a:r>
            <a:rPr lang="ru-RU"/>
            <a:t>Удобство пользования информационными продуктами</a:t>
          </a:r>
        </a:p>
      </dgm:t>
    </dgm:pt>
    <dgm:pt modelId="{871EB3C3-B2EA-4F9A-A7E6-262ED6C70122}" type="parTrans" cxnId="{33BCC07C-45B7-4D96-8D3F-B816144E9D84}">
      <dgm:prSet/>
      <dgm:spPr/>
      <dgm:t>
        <a:bodyPr/>
        <a:lstStyle/>
        <a:p>
          <a:endParaRPr lang="ru-RU"/>
        </a:p>
      </dgm:t>
    </dgm:pt>
    <dgm:pt modelId="{2629E7DF-5FB6-48F2-9335-BC9DFC3D346C}" type="sibTrans" cxnId="{33BCC07C-45B7-4D96-8D3F-B816144E9D84}">
      <dgm:prSet/>
      <dgm:spPr/>
      <dgm:t>
        <a:bodyPr/>
        <a:lstStyle/>
        <a:p>
          <a:endParaRPr lang="ru-RU"/>
        </a:p>
      </dgm:t>
    </dgm:pt>
    <dgm:pt modelId="{267BC36F-25B8-48E9-89F8-1C8ADF873E75}" type="pres">
      <dgm:prSet presAssocID="{3EA48FA6-161F-4509-B9A6-9091E78E9B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2C8F0-8540-42C6-8CA8-75035261943D}" type="pres">
      <dgm:prSet presAssocID="{FCFFEAA0-8973-4FBC-B1B7-B6424CBF52FE}" presName="circle1" presStyleLbl="node1" presStyleIdx="0" presStyleCnt="3"/>
      <dgm:spPr/>
      <dgm:t>
        <a:bodyPr/>
        <a:lstStyle/>
        <a:p>
          <a:endParaRPr lang="ru-RU"/>
        </a:p>
      </dgm:t>
    </dgm:pt>
    <dgm:pt modelId="{8D6F2D0E-88C8-445E-930B-40E9E3E5CC8C}" type="pres">
      <dgm:prSet presAssocID="{FCFFEAA0-8973-4FBC-B1B7-B6424CBF52FE}" presName="space" presStyleCnt="0"/>
      <dgm:spPr/>
      <dgm:t>
        <a:bodyPr/>
        <a:lstStyle/>
        <a:p>
          <a:endParaRPr lang="ru-RU"/>
        </a:p>
      </dgm:t>
    </dgm:pt>
    <dgm:pt modelId="{350BAF3C-4A71-421E-A922-F1138E7D9154}" type="pres">
      <dgm:prSet presAssocID="{FCFFEAA0-8973-4FBC-B1B7-B6424CBF52FE}" presName="rect1" presStyleLbl="alignAcc1" presStyleIdx="0" presStyleCnt="3" custLinFactNeighborX="-412"/>
      <dgm:spPr/>
      <dgm:t>
        <a:bodyPr/>
        <a:lstStyle/>
        <a:p>
          <a:endParaRPr lang="ru-RU"/>
        </a:p>
      </dgm:t>
    </dgm:pt>
    <dgm:pt modelId="{6D4F1A8F-9A6A-4BCF-9189-6D6ADBB1C671}" type="pres">
      <dgm:prSet presAssocID="{0ABE9BC7-C586-4919-85AF-E64073CE4AC7}" presName="vertSpace2" presStyleLbl="node1" presStyleIdx="0" presStyleCnt="3"/>
      <dgm:spPr/>
      <dgm:t>
        <a:bodyPr/>
        <a:lstStyle/>
        <a:p>
          <a:endParaRPr lang="ru-RU"/>
        </a:p>
      </dgm:t>
    </dgm:pt>
    <dgm:pt modelId="{D8DA56B2-5BDE-415B-87BE-F7A4A129798C}" type="pres">
      <dgm:prSet presAssocID="{0ABE9BC7-C586-4919-85AF-E64073CE4AC7}" presName="circle2" presStyleLbl="node1" presStyleIdx="1" presStyleCnt="3"/>
      <dgm:spPr/>
      <dgm:t>
        <a:bodyPr/>
        <a:lstStyle/>
        <a:p>
          <a:endParaRPr lang="ru-RU"/>
        </a:p>
      </dgm:t>
    </dgm:pt>
    <dgm:pt modelId="{230AEA47-BDFB-4B89-854E-43BED271F4A2}" type="pres">
      <dgm:prSet presAssocID="{0ABE9BC7-C586-4919-85AF-E64073CE4AC7}" presName="rect2" presStyleLbl="alignAcc1" presStyleIdx="1" presStyleCnt="3"/>
      <dgm:spPr/>
      <dgm:t>
        <a:bodyPr/>
        <a:lstStyle/>
        <a:p>
          <a:endParaRPr lang="ru-RU"/>
        </a:p>
      </dgm:t>
    </dgm:pt>
    <dgm:pt modelId="{70D08DED-D7E3-4BC0-AEA4-5B04298F4F17}" type="pres">
      <dgm:prSet presAssocID="{CCC5B44E-7444-42AB-A0FE-0B31E3C18F03}" presName="vertSpace3" presStyleLbl="node1" presStyleIdx="1" presStyleCnt="3"/>
      <dgm:spPr/>
      <dgm:t>
        <a:bodyPr/>
        <a:lstStyle/>
        <a:p>
          <a:endParaRPr lang="ru-RU"/>
        </a:p>
      </dgm:t>
    </dgm:pt>
    <dgm:pt modelId="{F5C378DF-970B-4C2C-B8AA-79649105827A}" type="pres">
      <dgm:prSet presAssocID="{CCC5B44E-7444-42AB-A0FE-0B31E3C18F03}" presName="circle3" presStyleLbl="node1" presStyleIdx="2" presStyleCnt="3"/>
      <dgm:spPr/>
      <dgm:t>
        <a:bodyPr/>
        <a:lstStyle/>
        <a:p>
          <a:endParaRPr lang="ru-RU"/>
        </a:p>
      </dgm:t>
    </dgm:pt>
    <dgm:pt modelId="{2B1D6B43-24BC-4DC6-9442-143E689C806C}" type="pres">
      <dgm:prSet presAssocID="{CCC5B44E-7444-42AB-A0FE-0B31E3C18F03}" presName="rect3" presStyleLbl="alignAcc1" presStyleIdx="2" presStyleCnt="3"/>
      <dgm:spPr/>
      <dgm:t>
        <a:bodyPr/>
        <a:lstStyle/>
        <a:p>
          <a:endParaRPr lang="ru-RU"/>
        </a:p>
      </dgm:t>
    </dgm:pt>
    <dgm:pt modelId="{F8295275-EE03-4EB9-9AF7-3624A395587A}" type="pres">
      <dgm:prSet presAssocID="{FCFFEAA0-8973-4FBC-B1B7-B6424CBF52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1697B-ADAD-4D74-BE3F-422843407CB4}" type="pres">
      <dgm:prSet presAssocID="{FCFFEAA0-8973-4FBC-B1B7-B6424CBF52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F3FDC-CAFA-4567-85F0-D5169E76EDF6}" type="pres">
      <dgm:prSet presAssocID="{0ABE9BC7-C586-4919-85AF-E64073CE4AC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4D1A1-8580-4699-B743-104338A9F725}" type="pres">
      <dgm:prSet presAssocID="{0ABE9BC7-C586-4919-85AF-E64073CE4AC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92C1D-6BA1-4CC4-A50A-BC6BDEC0A10A}" type="pres">
      <dgm:prSet presAssocID="{CCC5B44E-7444-42AB-A0FE-0B31E3C18F0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E94D1-3E75-401B-9928-AF08C801A819}" type="pres">
      <dgm:prSet presAssocID="{CCC5B44E-7444-42AB-A0FE-0B31E3C18F0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6568A-36EE-46FC-8F37-0D33DF2C9C2D}" type="presOf" srcId="{CCC5B44E-7444-42AB-A0FE-0B31E3C18F03}" destId="{2B1D6B43-24BC-4DC6-9442-143E689C806C}" srcOrd="0" destOrd="0" presId="urn:microsoft.com/office/officeart/2005/8/layout/target3"/>
    <dgm:cxn modelId="{812E017B-EA03-4D8F-A377-46FCB295771F}" srcId="{CCC5B44E-7444-42AB-A0FE-0B31E3C18F03}" destId="{6E9BDAA1-52F2-4167-BD8A-6DAFB49BE823}" srcOrd="0" destOrd="0" parTransId="{3011AFB4-0354-4C7F-830C-3C220D6121F6}" sibTransId="{8CB77C1C-C630-4E80-B31A-90F7FD25754B}"/>
    <dgm:cxn modelId="{0724FA9E-3677-4CD8-B9BC-C76D7D8BEE7F}" type="presOf" srcId="{FCFFEAA0-8973-4FBC-B1B7-B6424CBF52FE}" destId="{F8295275-EE03-4EB9-9AF7-3624A395587A}" srcOrd="1" destOrd="0" presId="urn:microsoft.com/office/officeart/2005/8/layout/target3"/>
    <dgm:cxn modelId="{813EB3C9-C1F1-4B83-80B1-456C85BD3749}" srcId="{3EA48FA6-161F-4509-B9A6-9091E78E9B50}" destId="{FCFFEAA0-8973-4FBC-B1B7-B6424CBF52FE}" srcOrd="0" destOrd="0" parTransId="{AC40D7CF-F07F-4A74-BB64-06A0674C362E}" sibTransId="{1D108AF0-0A91-4642-86B9-744AAA6546D9}"/>
    <dgm:cxn modelId="{3C6E5F6B-3820-4DE3-9B31-A3F64A76D425}" type="presOf" srcId="{1E66D3ED-D442-427A-B79D-7A69003C80C1}" destId="{E371697B-ADAD-4D74-BE3F-422843407CB4}" srcOrd="0" destOrd="0" presId="urn:microsoft.com/office/officeart/2005/8/layout/target3"/>
    <dgm:cxn modelId="{B1C71876-341E-41C4-9902-2246636BFCB0}" type="presOf" srcId="{FCFFEAA0-8973-4FBC-B1B7-B6424CBF52FE}" destId="{350BAF3C-4A71-421E-A922-F1138E7D9154}" srcOrd="0" destOrd="0" presId="urn:microsoft.com/office/officeart/2005/8/layout/target3"/>
    <dgm:cxn modelId="{93E38777-4B5C-4405-8777-053203DAC5A1}" srcId="{3EA48FA6-161F-4509-B9A6-9091E78E9B50}" destId="{0ABE9BC7-C586-4919-85AF-E64073CE4AC7}" srcOrd="1" destOrd="0" parTransId="{A481B745-2CFB-41A4-B73D-7A0BB5C86DEF}" sibTransId="{3FA9D674-4209-43B1-8D4B-F7E30E7867D5}"/>
    <dgm:cxn modelId="{B6C0079B-A603-4267-ACFF-5A09CBEFECDF}" type="presOf" srcId="{F89743F5-581E-4AA1-BBDE-DDBC701014B8}" destId="{555E94D1-3E75-401B-9928-AF08C801A819}" srcOrd="0" destOrd="1" presId="urn:microsoft.com/office/officeart/2005/8/layout/target3"/>
    <dgm:cxn modelId="{B589FD83-BA5A-4001-B934-FFBA8D5D0738}" type="presOf" srcId="{6E9BDAA1-52F2-4167-BD8A-6DAFB49BE823}" destId="{555E94D1-3E75-401B-9928-AF08C801A819}" srcOrd="0" destOrd="0" presId="urn:microsoft.com/office/officeart/2005/8/layout/target3"/>
    <dgm:cxn modelId="{6BD7C3BA-08B0-497C-B521-3AD3EA7034BC}" type="presOf" srcId="{0ABE9BC7-C586-4919-85AF-E64073CE4AC7}" destId="{B5AF3FDC-CAFA-4567-85F0-D5169E76EDF6}" srcOrd="1" destOrd="0" presId="urn:microsoft.com/office/officeart/2005/8/layout/target3"/>
    <dgm:cxn modelId="{5E5A0F0A-8E86-4AB2-977A-0099B8939A39}" type="presOf" srcId="{89F719AB-5636-4F02-8D13-9B771C661525}" destId="{B5F4D1A1-8580-4699-B743-104338A9F725}" srcOrd="0" destOrd="1" presId="urn:microsoft.com/office/officeart/2005/8/layout/target3"/>
    <dgm:cxn modelId="{FD3EB45F-BB6C-4B17-8B12-B966ED6188B7}" type="presOf" srcId="{30C32B36-6FC8-4DFF-9298-9B04381EB29D}" destId="{B5F4D1A1-8580-4699-B743-104338A9F725}" srcOrd="0" destOrd="0" presId="urn:microsoft.com/office/officeart/2005/8/layout/target3"/>
    <dgm:cxn modelId="{A3471C72-B336-4C4B-A23C-872C38C6751A}" srcId="{0ABE9BC7-C586-4919-85AF-E64073CE4AC7}" destId="{30C32B36-6FC8-4DFF-9298-9B04381EB29D}" srcOrd="0" destOrd="0" parTransId="{C07BDDB9-C9F7-4BB1-BBB5-18F1101504F9}" sibTransId="{D07F19F5-EE29-4076-B368-4F78FBBEEBA9}"/>
    <dgm:cxn modelId="{2F20563E-547C-42B3-A0C5-FF7791024A9E}" type="presOf" srcId="{3EA48FA6-161F-4509-B9A6-9091E78E9B50}" destId="{267BC36F-25B8-48E9-89F8-1C8ADF873E75}" srcOrd="0" destOrd="0" presId="urn:microsoft.com/office/officeart/2005/8/layout/target3"/>
    <dgm:cxn modelId="{861D1F0F-BF17-4F2E-8395-081D947264F6}" type="presOf" srcId="{863030D1-B1C4-4F90-B167-A0591E8B7AD0}" destId="{E371697B-ADAD-4D74-BE3F-422843407CB4}" srcOrd="0" destOrd="1" presId="urn:microsoft.com/office/officeart/2005/8/layout/target3"/>
    <dgm:cxn modelId="{655B79C8-0758-4170-9845-6A0B80E12DC1}" srcId="{FCFFEAA0-8973-4FBC-B1B7-B6424CBF52FE}" destId="{863030D1-B1C4-4F90-B167-A0591E8B7AD0}" srcOrd="1" destOrd="0" parTransId="{CE655548-07A4-45DA-A98A-4C40796A445A}" sibTransId="{31725479-470A-4EF3-A855-F5C1A3317E6A}"/>
    <dgm:cxn modelId="{C30B9B63-A55F-4D51-8F8E-E3419D25A9D8}" type="presOf" srcId="{CCC5B44E-7444-42AB-A0FE-0B31E3C18F03}" destId="{F8A92C1D-6BA1-4CC4-A50A-BC6BDEC0A10A}" srcOrd="1" destOrd="0" presId="urn:microsoft.com/office/officeart/2005/8/layout/target3"/>
    <dgm:cxn modelId="{FE341DC7-CC1E-4959-80CE-27CF36E64D9C}" srcId="{FCFFEAA0-8973-4FBC-B1B7-B6424CBF52FE}" destId="{1E66D3ED-D442-427A-B79D-7A69003C80C1}" srcOrd="0" destOrd="0" parTransId="{B8E1FB83-EDED-4EE7-A435-D7CB7BD6061D}" sibTransId="{0FA3D96B-3B8B-4FDD-9CA9-D60C2FFC5615}"/>
    <dgm:cxn modelId="{C5EDA80E-F0BD-4169-A537-0547E6635790}" srcId="{0ABE9BC7-C586-4919-85AF-E64073CE4AC7}" destId="{89F719AB-5636-4F02-8D13-9B771C661525}" srcOrd="1" destOrd="0" parTransId="{CEAB3A6C-0425-442F-8BE5-24879D545F08}" sibTransId="{18222C57-4C43-469F-AC2E-44C1FCC21AAF}"/>
    <dgm:cxn modelId="{33BCC07C-45B7-4D96-8D3F-B816144E9D84}" srcId="{CCC5B44E-7444-42AB-A0FE-0B31E3C18F03}" destId="{F89743F5-581E-4AA1-BBDE-DDBC701014B8}" srcOrd="1" destOrd="0" parTransId="{871EB3C3-B2EA-4F9A-A7E6-262ED6C70122}" sibTransId="{2629E7DF-5FB6-48F2-9335-BC9DFC3D346C}"/>
    <dgm:cxn modelId="{1BAFAAF1-DAEA-47EF-B1BB-A30F98C35780}" srcId="{3EA48FA6-161F-4509-B9A6-9091E78E9B50}" destId="{CCC5B44E-7444-42AB-A0FE-0B31E3C18F03}" srcOrd="2" destOrd="0" parTransId="{44785FDA-6505-4590-8366-F063CE37F4A5}" sibTransId="{648999F9-A92B-4E0A-9EF3-B5AEC9488A92}"/>
    <dgm:cxn modelId="{3CAF1A2E-CACF-43A5-9E72-55AC2BBB1E37}" type="presOf" srcId="{0ABE9BC7-C586-4919-85AF-E64073CE4AC7}" destId="{230AEA47-BDFB-4B89-854E-43BED271F4A2}" srcOrd="0" destOrd="0" presId="urn:microsoft.com/office/officeart/2005/8/layout/target3"/>
    <dgm:cxn modelId="{AC668FC5-5017-4544-917B-4BC7B6B9F3FD}" type="presParOf" srcId="{267BC36F-25B8-48E9-89F8-1C8ADF873E75}" destId="{C962C8F0-8540-42C6-8CA8-75035261943D}" srcOrd="0" destOrd="0" presId="urn:microsoft.com/office/officeart/2005/8/layout/target3"/>
    <dgm:cxn modelId="{4A200735-AF17-4D99-AB59-486727C537EE}" type="presParOf" srcId="{267BC36F-25B8-48E9-89F8-1C8ADF873E75}" destId="{8D6F2D0E-88C8-445E-930B-40E9E3E5CC8C}" srcOrd="1" destOrd="0" presId="urn:microsoft.com/office/officeart/2005/8/layout/target3"/>
    <dgm:cxn modelId="{3B87F1B9-3796-4B1A-9C17-8780C91AA6A4}" type="presParOf" srcId="{267BC36F-25B8-48E9-89F8-1C8ADF873E75}" destId="{350BAF3C-4A71-421E-A922-F1138E7D9154}" srcOrd="2" destOrd="0" presId="urn:microsoft.com/office/officeart/2005/8/layout/target3"/>
    <dgm:cxn modelId="{3109CD8C-DCEF-4E3D-A960-03489750BBDA}" type="presParOf" srcId="{267BC36F-25B8-48E9-89F8-1C8ADF873E75}" destId="{6D4F1A8F-9A6A-4BCF-9189-6D6ADBB1C671}" srcOrd="3" destOrd="0" presId="urn:microsoft.com/office/officeart/2005/8/layout/target3"/>
    <dgm:cxn modelId="{8A50238A-9907-43D3-ABEA-4D83720221B0}" type="presParOf" srcId="{267BC36F-25B8-48E9-89F8-1C8ADF873E75}" destId="{D8DA56B2-5BDE-415B-87BE-F7A4A129798C}" srcOrd="4" destOrd="0" presId="urn:microsoft.com/office/officeart/2005/8/layout/target3"/>
    <dgm:cxn modelId="{C0207A0C-18E2-49EF-8753-80D9DFA12B37}" type="presParOf" srcId="{267BC36F-25B8-48E9-89F8-1C8ADF873E75}" destId="{230AEA47-BDFB-4B89-854E-43BED271F4A2}" srcOrd="5" destOrd="0" presId="urn:microsoft.com/office/officeart/2005/8/layout/target3"/>
    <dgm:cxn modelId="{C8340C7F-D5A1-4A6A-8296-930C497C058F}" type="presParOf" srcId="{267BC36F-25B8-48E9-89F8-1C8ADF873E75}" destId="{70D08DED-D7E3-4BC0-AEA4-5B04298F4F17}" srcOrd="6" destOrd="0" presId="urn:microsoft.com/office/officeart/2005/8/layout/target3"/>
    <dgm:cxn modelId="{EBD3629B-3815-4627-A7BA-EC4FBA5D33B7}" type="presParOf" srcId="{267BC36F-25B8-48E9-89F8-1C8ADF873E75}" destId="{F5C378DF-970B-4C2C-B8AA-79649105827A}" srcOrd="7" destOrd="0" presId="urn:microsoft.com/office/officeart/2005/8/layout/target3"/>
    <dgm:cxn modelId="{6E486277-A28A-45C2-9FAD-B42530C55FD0}" type="presParOf" srcId="{267BC36F-25B8-48E9-89F8-1C8ADF873E75}" destId="{2B1D6B43-24BC-4DC6-9442-143E689C806C}" srcOrd="8" destOrd="0" presId="urn:microsoft.com/office/officeart/2005/8/layout/target3"/>
    <dgm:cxn modelId="{E675D17D-9120-42B1-98C3-16FB46DEC28D}" type="presParOf" srcId="{267BC36F-25B8-48E9-89F8-1C8ADF873E75}" destId="{F8295275-EE03-4EB9-9AF7-3624A395587A}" srcOrd="9" destOrd="0" presId="urn:microsoft.com/office/officeart/2005/8/layout/target3"/>
    <dgm:cxn modelId="{1F41766F-8AE5-4930-BC7D-63502A622EA8}" type="presParOf" srcId="{267BC36F-25B8-48E9-89F8-1C8ADF873E75}" destId="{E371697B-ADAD-4D74-BE3F-422843407CB4}" srcOrd="10" destOrd="0" presId="urn:microsoft.com/office/officeart/2005/8/layout/target3"/>
    <dgm:cxn modelId="{2DB31D2C-177F-4CCC-82E5-A1D617243CC0}" type="presParOf" srcId="{267BC36F-25B8-48E9-89F8-1C8ADF873E75}" destId="{B5AF3FDC-CAFA-4567-85F0-D5169E76EDF6}" srcOrd="11" destOrd="0" presId="urn:microsoft.com/office/officeart/2005/8/layout/target3"/>
    <dgm:cxn modelId="{07052017-EA2B-45CF-B9FE-2D1320E63C74}" type="presParOf" srcId="{267BC36F-25B8-48E9-89F8-1C8ADF873E75}" destId="{B5F4D1A1-8580-4699-B743-104338A9F725}" srcOrd="12" destOrd="0" presId="urn:microsoft.com/office/officeart/2005/8/layout/target3"/>
    <dgm:cxn modelId="{E41B613D-C7A4-47EB-B829-56762EC0E756}" type="presParOf" srcId="{267BC36F-25B8-48E9-89F8-1C8ADF873E75}" destId="{F8A92C1D-6BA1-4CC4-A50A-BC6BDEC0A10A}" srcOrd="13" destOrd="0" presId="urn:microsoft.com/office/officeart/2005/8/layout/target3"/>
    <dgm:cxn modelId="{587FE905-EC22-4A59-BFE4-C5CB386F9D95}" type="presParOf" srcId="{267BC36F-25B8-48E9-89F8-1C8ADF873E75}" destId="{555E94D1-3E75-401B-9928-AF08C801A81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2C8F0-8540-42C6-8CA8-75035261943D}">
      <dsp:nvSpPr>
        <dsp:cNvPr id="0" name=""/>
        <dsp:cNvSpPr/>
      </dsp:nvSpPr>
      <dsp:spPr>
        <a:xfrm>
          <a:off x="0" y="487679"/>
          <a:ext cx="3291840" cy="329184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AF3C-4A71-421E-A922-F1138E7D9154}">
      <dsp:nvSpPr>
        <dsp:cNvPr id="0" name=""/>
        <dsp:cNvSpPr/>
      </dsp:nvSpPr>
      <dsp:spPr>
        <a:xfrm>
          <a:off x="1630097" y="487680"/>
          <a:ext cx="3840480" cy="329184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Создание новых социальных продуктов</a:t>
          </a:r>
        </a:p>
      </dsp:txBody>
      <dsp:txXfrm>
        <a:off x="1630097" y="487680"/>
        <a:ext cx="1920240" cy="987554"/>
      </dsp:txXfrm>
    </dsp:sp>
    <dsp:sp modelId="{D8DA56B2-5BDE-415B-87BE-F7A4A129798C}">
      <dsp:nvSpPr>
        <dsp:cNvPr id="0" name=""/>
        <dsp:cNvSpPr/>
      </dsp:nvSpPr>
      <dsp:spPr>
        <a:xfrm>
          <a:off x="576073" y="1475234"/>
          <a:ext cx="2139693" cy="213969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AEA47-BDFB-4B89-854E-43BED271F4A2}">
      <dsp:nvSpPr>
        <dsp:cNvPr id="0" name=""/>
        <dsp:cNvSpPr/>
      </dsp:nvSpPr>
      <dsp:spPr>
        <a:xfrm>
          <a:off x="1645920" y="1475234"/>
          <a:ext cx="3840480" cy="213969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Разработка жизненных маршрутов, сертификация, паспортизация и сопровождение</a:t>
          </a:r>
        </a:p>
      </dsp:txBody>
      <dsp:txXfrm>
        <a:off x="1645920" y="1475234"/>
        <a:ext cx="1920240" cy="987550"/>
      </dsp:txXfrm>
    </dsp:sp>
    <dsp:sp modelId="{F5C378DF-970B-4C2C-B8AA-79649105827A}">
      <dsp:nvSpPr>
        <dsp:cNvPr id="0" name=""/>
        <dsp:cNvSpPr/>
      </dsp:nvSpPr>
      <dsp:spPr>
        <a:xfrm>
          <a:off x="1152144" y="2462784"/>
          <a:ext cx="987551" cy="98755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D6B43-24BC-4DC6-9442-143E689C806C}">
      <dsp:nvSpPr>
        <dsp:cNvPr id="0" name=""/>
        <dsp:cNvSpPr/>
      </dsp:nvSpPr>
      <dsp:spPr>
        <a:xfrm>
          <a:off x="1645920" y="2462784"/>
          <a:ext cx="3840480" cy="9875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Создание и ведение единой информационной базы</a:t>
          </a:r>
        </a:p>
      </dsp:txBody>
      <dsp:txXfrm>
        <a:off x="1645920" y="2462784"/>
        <a:ext cx="1920240" cy="987551"/>
      </dsp:txXfrm>
    </dsp:sp>
    <dsp:sp modelId="{E371697B-ADAD-4D74-BE3F-422843407CB4}">
      <dsp:nvSpPr>
        <dsp:cNvPr id="0" name=""/>
        <dsp:cNvSpPr/>
      </dsp:nvSpPr>
      <dsp:spPr>
        <a:xfrm>
          <a:off x="3566160" y="487680"/>
          <a:ext cx="1920240" cy="98755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Фокус на доступность продукта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Повышение эффективности</a:t>
          </a:r>
        </a:p>
      </dsp:txBody>
      <dsp:txXfrm>
        <a:off x="3566160" y="487680"/>
        <a:ext cx="1920240" cy="987554"/>
      </dsp:txXfrm>
    </dsp:sp>
    <dsp:sp modelId="{B5F4D1A1-8580-4699-B743-104338A9F725}">
      <dsp:nvSpPr>
        <dsp:cNvPr id="0" name=""/>
        <dsp:cNvSpPr/>
      </dsp:nvSpPr>
      <dsp:spPr>
        <a:xfrm>
          <a:off x="3566160" y="1475234"/>
          <a:ext cx="1920240" cy="98755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Адресность помощи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Непрерывность помощи</a:t>
          </a:r>
        </a:p>
      </dsp:txBody>
      <dsp:txXfrm>
        <a:off x="3566160" y="1475234"/>
        <a:ext cx="1920240" cy="987550"/>
      </dsp:txXfrm>
    </dsp:sp>
    <dsp:sp modelId="{555E94D1-3E75-401B-9928-AF08C801A819}">
      <dsp:nvSpPr>
        <dsp:cNvPr id="0" name=""/>
        <dsp:cNvSpPr/>
      </dsp:nvSpPr>
      <dsp:spPr>
        <a:xfrm>
          <a:off x="3566160" y="2462784"/>
          <a:ext cx="1920240" cy="98755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Доступность информации всем потребителям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Удобство пользования информационными продуктами</a:t>
          </a:r>
        </a:p>
      </dsp:txBody>
      <dsp:txXfrm>
        <a:off x="3566160" y="2462784"/>
        <a:ext cx="1920240" cy="987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2BDCFC0-DEB1-43F6-AA60-1265483C2733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482C10-9226-4938-BD7C-3D56686156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662BFF-1827-4F66-8FA5-5EEF783698EF}" type="slidenum">
              <a:rPr lang="ru-RU" alt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5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165A14-BF6C-495D-A381-7888A16CAA9F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6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F73384-AB0D-437D-9EBA-EBBE8CFB9403}" type="slidenum">
              <a:rPr lang="ru-RU" alt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7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8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C30096-D15C-48F7-8D35-6808526ABA2C}" type="slidenum">
              <a:rPr lang="ru-RU" altLang="ru-RU">
                <a:solidFill>
                  <a:srgbClr val="000000"/>
                </a:solidFill>
              </a:rPr>
              <a:pPr eaLnBrk="1" hangingPunct="1"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9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9B6FFE-F8A4-4499-A968-605D3989DF0D}" type="slidenum">
              <a:rPr lang="ru-RU" altLang="ru-RU">
                <a:solidFill>
                  <a:srgbClr val="000000"/>
                </a:solidFill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0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A67C88-C4BE-43F2-B58E-8BF972F36774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F17A-BFF4-4F1D-9173-C0333E75852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8EB1C-271E-4CA0-A578-9F9FFA5EC3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73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5E39-C48B-4BB4-9FA8-676C5C1C20E7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20C78-CBD0-43CB-8998-1CF5F53B0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68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E1F683F-763B-4FF6-859E-72D5176C9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914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CA00E89A-CE2E-466F-A85B-C17568D9F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066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DCD3B2F-1DC3-4D34-887A-2446F8F8E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663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BDF05C0-6690-4E2D-B8A4-778F9E60B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455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B182B53-668C-409B-AF62-D7F70C208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652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898B589-899E-497E-80E3-D6B2EE1C5E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2735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E8023ADE-72BE-469F-B7D6-3254EFA62E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9583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A13DB3F-7F59-4D3F-BE2E-573414426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7579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82" y="2130546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F7F92C3-B96C-4D3F-9398-8ECD50F88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107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9078C52-1565-4E4E-B197-E73C532F9453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4FCDB989-514D-4CDA-B896-56CB350860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17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D5BA-1BD6-4CCF-B62C-BE231B8ED154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85328-B721-4B7B-AF8C-96AD607D49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1275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23E9094-40E3-4BEE-A331-97D4F6E2E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5297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EF59625-FC54-4E26-A03E-42B90F8C72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8760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A52BB0F-15DD-41A5-B06B-DD5C8889D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4518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9836C7B-4738-481E-A4BD-181FE2FA8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873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84AFA5E-30DD-4F5A-A855-37504B6742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885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7018215-68FF-4246-8C40-01FE940EF1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0908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4688EBF-0720-49BE-A31A-997377864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5049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BE5FBB3-1966-4E5D-9C64-F0B5F01C3F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834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988CC98-93B0-4404-BE6B-2405CB5A8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1112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C4E954C-CDA2-4322-BEB8-9EBCE3789E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2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4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A6D0E4-12E9-4873-B1E3-F89C8F6F92F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37F38E-B193-42ED-A168-7B4FD213A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7009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E35E6E0-E765-4975-9CDF-17122AA31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7527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70" y="2130538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40ECA3E-0F12-489A-A7C1-EA95CBDA4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3793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73BCB9F-8975-4BC2-A020-47BF3EF6C15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6C6100EC-188F-4746-9426-348B45735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9950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DA12B49-CC69-4F25-85A4-B9538FDA8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8329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E4F26B8-42FD-446F-8483-66348DAEF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8210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EABD493-8587-4908-8F15-5FB678ECE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1507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7A8BDB1-A847-4B3D-835E-58B4F32DAC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3052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EF41DC2-02AC-42B8-8B94-2DCAE34BD4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8073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06EA352-FEC1-4F8D-ADFD-1EF5047F4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7231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6E5B413-C30D-4790-954E-50AB19DC4E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33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256401-01C8-463C-B251-06772EBC6A87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A4FC0-5924-4628-A33C-9261D1610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5753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44C7A12-592A-48ED-91CB-1B793E60E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8858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C2208FC9-2893-43C2-A605-DEB7A6663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1936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8822543-C974-40F3-A15F-0010A51FA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8429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64DB1EE-94EC-4DB4-89C4-D90F50A65F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5582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56" y="2130529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DD707FC-FC6A-4E49-9B13-6ACA901861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1047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4303E0D-F95D-4CA1-BB63-E2AD5E30E43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35533EDF-1F12-4DA6-98D8-2F1E37B32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0483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D7D7E8C-90DC-49C1-BDD7-BFB69975B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686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0145B0F-8006-4FDF-B74B-EDB6847BC3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4990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079A2A9-97E9-4C70-B0DD-094FD9661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851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E321B3C-6EA6-4C8A-A18E-B97CF27CA1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9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7FF065-D725-4525-B499-58EB421B5A29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B6DF3A-6CA8-4E0E-B474-FF8B091BD7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701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DB1FAE7-8E3D-435E-B7C4-D6E0E7EA3A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3405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5A6D38F-F625-4911-92E8-A6CE32A62B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738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9C99D82-A870-4B84-9EA2-3B7ECE167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46206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0731FE1-32F6-431A-926A-1300A020E3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509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246237A-497D-488E-BD66-6FD4B3419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7484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EBC1646-90C4-40CC-9B4A-EFDB86F26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4035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4806622-DF5D-49F3-A0CF-5FCE28718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2202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40" y="2130518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2798F70-D846-449C-9DC7-4FE14E839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3226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6FF6641-9452-4F1C-8D71-AF7FEAD9244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A1D7F552-0B6A-4FAB-912F-8A5489538E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6707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E56A5F2F-C1D0-4EF2-A8F3-C46EB9FC6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20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8D0B18-F467-471F-BC8A-AEB258AEFBC1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951FB8-563C-40B9-9DC6-9C8EFC6F0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5517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CCC3718D-8B0C-4C00-8E8E-29B9586A67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5205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34AA949-C8DF-4FA0-95B7-C5525F56D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7358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C64F38C-6687-4242-920C-BF064FCD7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7715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5593CAF-FEFE-4CB6-9C60-992489E073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4493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31D90A1-2BA1-4FF6-80F7-4AD555944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0560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85DDB00-C566-463E-A14D-E49B2EB48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4930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65AC64F-CB59-4787-BE01-4A10C65704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0346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73A8CE9-FAA7-4359-A6BF-5E00B1E0CE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8679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B1FC08F-1528-49B2-A1C9-1C2494DD12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2391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4D84CA8-2610-4C3A-B593-2C0BD30D26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65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6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7838DE-41B0-4E30-9C3F-3815EAEC74C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D4A9C5-DF5C-4206-9488-F475D9E85B0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906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22" y="2130506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AE5D127-4EF6-42FF-8CC8-1F3A50DC2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9017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88226C5-B5AC-4130-A0D6-32C5A6F5443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7E4C82E0-91BF-48F6-8E6D-E94DE29F8B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6007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E665A6A-B83A-43AC-BDCE-3ED8B79234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242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21212DB-D6E4-49E0-A55B-79EF3CB9C5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7577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8D54099-C1B0-4AD1-A8CB-C2B8C5183E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549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0FAE5FF-21FE-4D05-9DE2-D2AE8D7A7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891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4B79AFB-E54A-4E0C-A69F-2CAE65A943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2309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AF8B1D1-28EA-452A-8A7E-582BBCA4F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3786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66298D0-96B5-4798-B57E-B69B7935F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0150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8984823-7EA5-4655-8A38-1343C928F9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22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B4BFA7-5BAA-414C-ADC8-5DBBD38D6FC7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235E62-4E1E-439E-B682-52842B45E5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8661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3FF78EB-9C5B-4179-8DC8-6369862BE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2334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2F4A80C-48ED-4C15-9CE4-94A417853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8439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97A91C2-C78E-46DD-B30C-034F897EC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7701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02" y="2130493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3E6BE53-789C-413A-B4E2-A6805A7584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3674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FC7E0F-BE64-4A38-9598-994A94F0692F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D9D69DD6-A1E3-447E-A56A-53B20AF0A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7822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79092FC-3E02-4EE6-8206-B393FAAD4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1850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B40D8C7-1BBB-4EF5-96E4-56AB9B0E4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6149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0389F1B-59E0-4955-8AC3-561B4AE34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9162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A2969E1-429C-4FF9-BBCB-0A039717F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765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9E773D5-C39B-4563-AE1F-F878D478E4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14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74CADB-1F78-42B7-86A0-6714F9F2182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4BBD6A-74C9-49CB-B892-2EF1EEE89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299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EC1D175-8110-4C49-99CB-FE3B21EEE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2452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1591601-E131-4AA1-B8DA-DD633BCA40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6524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1FC4AB7-5222-4A8D-BD0C-41D2244AC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0932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16AC746-E89E-4E19-AEBE-60BCDB384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7218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9899A1A-0439-460A-B3FF-D5A6A7715E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4086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068E051-120D-4771-B4EC-97195A4B9D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2822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56" y="2130462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8936515-9653-4ACE-B69E-2BB8AA7AA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2431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5ED32AA-1777-484F-87D0-7D1439E25A48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8A007E4D-6C3A-4DE8-8E34-712ADC99A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33263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14A4CA8-E8A0-4583-98D1-AB0B81604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1011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26A40F0-81C2-4049-9217-8A5CC3893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23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4B559A-6D85-4A34-9C80-CF845D38956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E61BCD3-C1D0-4798-BB0E-3F9AAA68D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87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A32DCDC-2242-4E80-A6FA-502AC955E6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777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F18C900-8FE3-4F8F-9BEF-8D661C9C6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885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940CC77-A9C2-480A-BF70-B61728FC1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7424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E637728-135B-4E0C-8E03-6A2CF63BA6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3942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E66CD581-E1D6-4F0D-A36A-B919DD58A4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531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AE4D2A6-41DC-4807-B4E0-0618C9E9E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1201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287F93F-D84C-4421-9044-64243D1DA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0829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1E02C10-11DA-4707-8B30-92AD2653F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0327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AF93CED-550B-4DB4-8910-2591D6E1E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60057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30" y="2130445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95D8CE2-C4D3-4F59-B3AF-9E7C03FD53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23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5513-85BE-40B4-B35B-554CFB6D3637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145C-2C55-49E8-8FF2-1DAC65B584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66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460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BA8B4-CC36-45A7-B291-D8A9046FE5C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401234-7CD4-435B-A8FA-C7DAE2A8E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831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9C77D4-7300-4856-A6C2-65228CCBC571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AC74CCA6-6DD9-4DE4-ABA2-3BDBAE3D5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3719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5098014-9987-4C6A-A871-2FC53AAF8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2237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A4F00B2-91FB-4DCB-B76B-310C38B90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0267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FCCE100-75FE-401F-82A6-3751016B00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8209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4965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4CD4207-C2B8-4996-A102-D1BCF15BF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767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E8FB2A7-A3A7-431D-86C0-214989AEC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8459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C2A3273-CB49-4118-823E-21A3815D83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3677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01AE487-E8A8-411C-8128-085AAC4CC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493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68125E6-6CDF-436F-AAD9-619F22712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934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D47A407-0E84-4E09-AA36-0E5A3A82A2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29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B89992-1CD4-4389-80B7-FE2F1B34A086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FA8B3C-DCF7-4363-B695-FEAE6E02CB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168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ABA2914-118E-4D44-BD6F-CC9DC0EAC7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1757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1604965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5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C827F507-FC05-451F-96D1-98FE512E8C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3159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2130426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E417475-B6E0-4687-9668-F6FFBF70ED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2205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B4C20E6-C89A-47A9-A2D8-85B66EFC851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1AAAADC5-DA34-47AA-B594-9DF0B2EFC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20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A8AE91-7804-4387-B1D1-E20F0B9CC18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72E1AC1-3F36-4216-8CA9-8E2A22A331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12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E9175973-2EA8-4AE9-8439-6614922C6D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338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4B1D8FA-7817-41BA-8C12-D43D73402D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524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44C814F-4B29-4B01-9A29-41AB54333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57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EF3B4CE-AC3B-4394-881F-8DD5CCA819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572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21F417B-5AE4-419B-BFA9-2D05BD65F9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15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C6D7A54-E5D1-4469-BD3B-732F4574DD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001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86AD44B-A584-47EA-9CF7-70D4C419A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24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8A53-F648-4D0C-B239-29234E84F23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2858C-4734-45D1-8DF8-26614073E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552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358D9FD-1361-4992-8678-884AFAAAB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019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19868C0-9F85-4CA4-BAA0-51EDC844E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26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E52EE57-F777-4384-AE3A-391DBF0B8C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824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FBCFF9C-789A-4C2D-8978-FCFBB1ABE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209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028" y="2130577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2F8E501-EBD4-4AF1-B6D9-FF5898BB09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456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F49FD88-E9E5-4E8B-9A41-A137F2B68B11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11A1FC6B-E2E7-4967-B6FE-90C5BF69A0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58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3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AD8A8A-83DC-48A6-9B5C-C785EBB454D5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5FD85C-5FC0-4B7F-BDA8-793B99E2C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856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D707D4-9EB2-49B0-94C9-872D769FD38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ACFBCA1-1976-4871-B1E9-968ED6E5D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780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D72FAB-C2E1-4793-8AEE-CC30D6F819E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C485AF0-FFDD-48E2-9D99-12FC205AA5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060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44B5EB-1C57-4459-8F31-358D74434026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61708A-67A4-4A5B-845D-6EB68C3785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36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7804-9416-4048-A4FB-5437EE020F3C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76E0B-B9DF-4D38-90EC-5ED070638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213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6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1CEF80-3130-4A53-BA72-1DD8F2C5847D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5EAB6C-B3C6-4250-BB08-9036AA9AFF7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5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7736B1-95BB-4997-9918-7303E589C56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D9F468-EFC4-4EE0-B612-FB43B0F32F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719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C2D966-3B70-43F6-BD20-AAC05562C2C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39C2CF-B350-440F-B15A-F54C398FC4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323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BDC8C0-6834-4314-83CB-CC3EDDFC661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F6DBB11-C7D4-43EE-ACA0-1FDA495EC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347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45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617D28-377C-425E-8997-EBB25E95C6C4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056C26-C4C0-48D7-BCA2-51A5298BF4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635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7E2AF2-047A-43D9-9D4F-B6FA3B8B6CF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C268CA0-2FC7-4458-B29B-858A5CF72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44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4B8B0B-E9A2-49C8-8FCF-CCB87C9E7256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C16B3BA-4024-46E6-A191-9633FC21A8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818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34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BB4E6B-EF16-4EE1-9934-6639F191BE9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7EFB41-F784-4CBB-BB7E-1BA1E6B993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897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3A1E23-7082-4D82-B683-150998C50A2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0007EF0-B669-47A6-892D-19234ACC16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355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D87522-FA61-45BA-9033-8739D56FF4E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247919D-412E-4D4E-8468-556C69E335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6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E62A-7411-4B1C-AB6E-D554F9821ED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44A76-7202-4B30-A277-1E2171E32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398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58990D-56E1-47A0-A7F3-B6DB81BF7BD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D4C726-3923-4570-8355-EEF5E1DF8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792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6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06B770-2AD5-4CFD-AAEF-333642AFCE8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9C716B6-F471-4CCE-B850-CCFC0F62F60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98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F8A8FF-EF29-4CC4-BB77-3BF71BB7C145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D3AF772-D2D7-4E4E-82D1-6A8DD1C362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840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948A4E-C058-4CFA-9BE4-859EF87F0EF9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3625DE-6BE6-4D66-B874-308868431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975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2D3946-D159-4BDE-B47A-203CC5CB1E3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116057E-5854-427A-958B-5EA43BC3B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594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454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D2A95E-1552-4A0E-8017-51B6C4036B0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6B6D930-1FFF-4238-8E0F-1FE19A61C2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246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F61334-5257-4CAA-836C-BB1B9056646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F67443-F15A-40E4-A348-49DEDCFA0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51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DE2D13-31DF-460C-8401-430D7041B383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8010A8-F405-48EE-9D6F-7F7EADB46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165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4DAAA66-A88C-4918-A2F0-80F771297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301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E44E3558-155A-4924-91CA-E535F33B33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19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F3F3-C073-4267-83C3-8245AF4D9144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6252-FCB4-4702-86D9-BEBF5E17D5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343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1A02109-6F71-4B64-B6EA-E1D5A4A9D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045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B24FBAA-E3D7-4791-989C-8B3E05A52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687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EA57EE9B-4330-45F0-B604-D71D0F7215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937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6980B28-5B73-48E8-BD80-FB9740722F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96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1EC2421-115D-41CC-964D-0B484DB84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935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5EC3F94B-3BD4-4C53-97D1-4143F6F69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457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7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88275CA-9782-4365-A590-F92425927E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925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D17E8787-EE1E-4CB9-9D6A-F8A0E145C0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174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F2EC94F-7082-4885-997D-A18F89E33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709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014" y="2130567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4F87D20-0C77-4A65-BC63-726D8FC502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0748-B7F4-48D0-8220-F525EE375101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38D38-AD62-4BC6-9566-F565D69E29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988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7A9286-0056-469C-98BF-5EE809801FA2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8C558DBB-2141-4D95-BCCF-4F031B4324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588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D55CE3D-B26C-4264-9311-E186D8541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387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BB6EC01A-72A9-4F7A-96E6-40F8D8C6D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10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A5B4398-72A1-4227-BF22-8159FAC500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243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4FFC5AE-FAEA-4E08-B2F2-3474700DA1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217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661A3A2-7CD5-4BAD-92AA-26F4003CA4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8516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C0037A02-834E-4DCF-BE65-DC6A68D87D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285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E621BE7-4063-4F2A-8096-350CDD26D0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710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BC60CF9-1EAF-4170-BED8-6CF0981026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008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7511F4AA-F5ED-47C1-9F76-650C73FDA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22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0A1C-B46E-4B4C-96EE-3CD697BE1C9E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B069-C203-4E59-8219-9A5D7FA4D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057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05089AB-5C89-4DDC-BE9A-5DC5554EE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861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C32165C-6BA5-43BD-A2CE-5DE4C0766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6491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004" y="2130561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B4C2EC2-3935-4128-846E-23EC3DADA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43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78875A6-1398-4AD4-82D5-76786D8C22EA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9B1BA0A6-ABC3-4DE3-AC5A-B89306577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986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32AD6FD-D83A-4F5B-81E0-756D86FADA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5314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27CE911-E5DB-4741-B579-CF16008F9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121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44C39CF-7384-4752-99FC-16A7B11579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158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0" y="1604976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76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F64826A7-8306-4531-9ED5-2D61C890C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786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2586DEBD-8828-4DE2-9C58-8CC99E87DB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141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05B2795D-2428-4D4F-A6F7-ACEBAF5EEA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50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AF83-D179-4AA2-A624-5EC87425939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164E-739B-4AF2-ADF9-AB462DF3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759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4CAE37A4-8CBD-49CA-88D9-5E07CC893B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194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3895F937-AD7E-45EB-9E08-FAB19040F2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2559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99FEDED9-C628-43D1-83A0-9411E0309A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1181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68612F6D-75D0-4B58-9741-DA0F81EF2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099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1604976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76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860A72FC-0DA7-4AFC-9FA2-897774882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4344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92" y="2130553"/>
            <a:ext cx="7770813" cy="14684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C07980B-9009-48DE-8D90-C873EAAF3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445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914400"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EFFA97D-C402-4E5F-BA93-3785CBB319E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defTabSz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</a:lstStyle>
          <a:p>
            <a:fld id="{126B1FBE-65A4-461D-BD0C-2C7FC0DB2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759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A80CF24D-1401-46FB-BD15-4C8674C87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39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17C2AB41-0EA8-486F-8365-78EA9FF913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566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fld id="{C102F3BD-8864-46B4-9CA4-C32AC5BD5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18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CB2A03-A70E-43DC-9EA7-97BF001DCD0C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255AAB-E5C1-4200-9B54-AC8DCB5A62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0013734-DDBC-46A1-BC46-B5E96DF1A5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F16FC01-6DDA-4DCE-9EF1-409F16679E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42E5D3-0A6A-4B51-9780-B2E529B882C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95B6C22-9254-416F-BD3A-49B6CDA4DD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C417E8-516C-4D88-B8D4-06E70D80EAC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CD12AAE-EF71-40F3-B9D3-AB2EE35C9ED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C2AA91-D51D-48F2-8A9F-BADEB80031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661E4B-4474-4268-B999-41E7C4D859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rgbClr val="009DD9"/>
                </a:solidFill>
                <a:latin typeface="Georgia"/>
              </a:defRPr>
            </a:lvl1pPr>
          </a:lstStyle>
          <a:p>
            <a:pPr>
              <a:defRPr/>
            </a:pPr>
            <a:fld id="{F853750C-3682-4B73-A3FF-B784114EAB97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009DD9"/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FCCEADB4-C730-4033-BC6C-A5E5230F40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B8FBA38-FC6D-4919-A075-B8B937554F3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rgbClr val="009DD9"/>
                </a:solidFill>
                <a:latin typeface="Georgia"/>
              </a:defRPr>
            </a:lvl1pPr>
          </a:lstStyle>
          <a:p>
            <a:pPr>
              <a:defRPr/>
            </a:pPr>
            <a:fld id="{7686092C-2273-4407-A711-D6774B1A5EE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009DD9"/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E96349D5-927E-4086-B19B-A7948F52C9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3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3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rgbClr val="009DD9"/>
                </a:solidFill>
                <a:latin typeface="Georgia"/>
              </a:defRPr>
            </a:lvl1pPr>
          </a:lstStyle>
          <a:p>
            <a:pPr>
              <a:defRPr/>
            </a:pPr>
            <a:fld id="{6DDD24DD-6795-4F19-8CCD-5F2723D0D896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009DD9"/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89002528-8802-49BF-8742-4C265C39DE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2CF169A-DE4B-49F6-83BE-05A92A505CB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762C1C2-8796-460F-9DC7-D5770FFDA3D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CC38B24-0316-4594-8C7A-2D2E3AE255E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0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26.2.18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65FC10-AEE4-4427-BD2B-64E4ED9CAC6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1989138"/>
            <a:ext cx="4895850" cy="42481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99"/>
                </a:solidFill>
              </a:rPr>
              <a:t>СОЦИАЛЬНЫЙ</a:t>
            </a:r>
            <a:r>
              <a:rPr lang="en-US" sz="2400" b="1" dirty="0" smtClean="0">
                <a:solidFill>
                  <a:srgbClr val="336699"/>
                </a:solidFill>
              </a:rPr>
              <a:t> </a:t>
            </a:r>
            <a:r>
              <a:rPr lang="ru-RU" sz="2400" b="1" dirty="0" smtClean="0">
                <a:solidFill>
                  <a:srgbClr val="336699"/>
                </a:solidFill>
              </a:rPr>
              <a:t>ОБЩЕСТВЕННЫЙ ЦЕНТР ПОМОЩИ </a:t>
            </a:r>
            <a:r>
              <a:rPr lang="ru-RU" sz="2400" b="1" dirty="0">
                <a:solidFill>
                  <a:srgbClr val="336699"/>
                </a:solidFill>
              </a:rPr>
              <a:t>и</a:t>
            </a:r>
            <a:r>
              <a:rPr lang="ru-RU" sz="2400" b="1" dirty="0" smtClean="0">
                <a:solidFill>
                  <a:srgbClr val="336699"/>
                </a:solidFill>
              </a:rPr>
              <a:t> ПОДДЕРЖКИ для родителей детей с инвалидностью, людей с инвалидностью и </a:t>
            </a:r>
            <a:r>
              <a:rPr lang="ru-RU" sz="2400" b="1" dirty="0" err="1" smtClean="0">
                <a:solidFill>
                  <a:srgbClr val="336699"/>
                </a:solidFill>
              </a:rPr>
              <a:t>нко</a:t>
            </a:r>
            <a:r>
              <a:rPr lang="ru-RU" sz="2400" b="1" dirty="0" smtClean="0">
                <a:solidFill>
                  <a:srgbClr val="336699"/>
                </a:solidFill>
              </a:rPr>
              <a:t> Свердловской области</a:t>
            </a:r>
            <a:r>
              <a:rPr lang="ru-RU" sz="2800" b="1" dirty="0" smtClean="0">
                <a:solidFill>
                  <a:srgbClr val="336699"/>
                </a:solidFill>
              </a:rPr>
              <a:t/>
            </a:r>
            <a:br>
              <a:rPr lang="ru-RU" sz="2800" b="1" dirty="0" smtClean="0">
                <a:solidFill>
                  <a:srgbClr val="336699"/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Екатеринбург,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9619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3708400" y="333375"/>
            <a:ext cx="30956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Picture 4" descr="http://www.omartasatt.ru/_ph/26/518733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r="32646"/>
          <a:stretch>
            <a:fillRect/>
          </a:stretch>
        </p:blipFill>
        <p:spPr bwMode="auto">
          <a:xfrm>
            <a:off x="-17463" y="0"/>
            <a:ext cx="37179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1" name="Picture 4" descr="http://nifiga-sebe.ru/uploads/posts/2009-11/thumbs/1258314166_generation_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4767" b="25732"/>
          <a:stretch>
            <a:fillRect/>
          </a:stretch>
        </p:blipFill>
        <p:spPr bwMode="auto">
          <a:xfrm>
            <a:off x="0" y="0"/>
            <a:ext cx="374491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"/>
          <p:cNvSpPr>
            <a:spLocks noGrp="1" noChangeArrowheads="1"/>
          </p:cNvSpPr>
          <p:nvPr>
            <p:ph type="title"/>
          </p:nvPr>
        </p:nvSpPr>
        <p:spPr>
          <a:xfrm>
            <a:off x="3132138" y="452438"/>
            <a:ext cx="5699125" cy="114300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Действующий закон РФ «Об образовании» позволяет осуществлять образование детей с ограниченными особенностями здоровья: </a:t>
            </a:r>
            <a:br>
              <a:rPr lang="ru-RU" altLang="ru-RU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835" name="Text Box 2"/>
          <p:cNvSpPr txBox="1">
            <a:spLocks noChangeArrowheads="1"/>
          </p:cNvSpPr>
          <p:nvPr/>
        </p:nvSpPr>
        <p:spPr bwMode="auto">
          <a:xfrm>
            <a:off x="457200" y="2468563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254000"/>
              <a:buFont typeface="Courier New" panose="02070309020205020404" pitchFamily="49" charset="0"/>
              <a:buChar char="o"/>
            </a:pPr>
            <a:r>
              <a:rPr lang="ru-RU" altLang="ru-RU" sz="12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Родители и законные представители ребенка наделены правом выбора как формы получения образования, так и образовательного учреждения по месту жительства семьи – согласно п.1 ст.52;</a:t>
            </a:r>
          </a:p>
          <a:p>
            <a:pPr eaLnBrk="1" hangingPunct="1">
              <a:lnSpc>
                <a:spcPct val="12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254000"/>
              <a:buFont typeface="Courier New" panose="02070309020205020404" pitchFamily="49" charset="0"/>
              <a:buChar char="o"/>
            </a:pPr>
            <a:r>
              <a:rPr lang="ru-RU" altLang="ru-RU" sz="12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заключению психолого-медикопедагогической комиссии (ПМПК), но только с согласия родителей (законных представителей), допускается направление детей с ограниченными возможностями здоровья в специальные (коррекционные) образовательные учреждения (классы, группы) – согласно п.10 ст.50. </a:t>
            </a:r>
          </a:p>
          <a:p>
            <a:pPr eaLnBrk="1" hangingPunct="1">
              <a:lnSpc>
                <a:spcPct val="12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254000"/>
              <a:buFont typeface="Courier New" panose="02070309020205020404" pitchFamily="49" charset="0"/>
              <a:buChar char="o"/>
            </a:pPr>
            <a:r>
              <a:rPr lang="ru-RU" altLang="ru-RU" sz="12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Анализ состояния законодательства Российской Федерации в области образования свидетельствует, что  подходы в образовании в современной России принципиально возможны разные  и не запрещены, но практически трудно реализуемы: им препятствуют отсутствие детализированной необходимой нормативно-правовой базы и финансового обоснования, а в некоторых случаях инерция мышления педагогов и родителей, обремененных прежними воззрениями и стереотипами.</a:t>
            </a:r>
          </a:p>
          <a:p>
            <a:pPr eaLnBrk="1" hangingPunct="1">
              <a:lnSpc>
                <a:spcPct val="120000"/>
              </a:lnSpc>
              <a:spcBef>
                <a:spcPts val="638"/>
              </a:spcBef>
              <a:spcAft>
                <a:spcPts val="1425"/>
              </a:spcAft>
              <a:buFont typeface="Courier New" panose="02070309020205020404" pitchFamily="49" charset="0"/>
              <a:buChar char="o"/>
            </a:pPr>
            <a:endParaRPr lang="ru-RU" altLang="ru-RU" sz="2800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836" name="Заголовок 1"/>
          <p:cNvSpPr txBox="1">
            <a:spLocks/>
          </p:cNvSpPr>
          <p:nvPr/>
        </p:nvSpPr>
        <p:spPr bwMode="auto">
          <a:xfrm>
            <a:off x="350838" y="6210300"/>
            <a:ext cx="1998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595959"/>
                </a:solidFill>
                <a:latin typeface="Calibri" panose="020F0502020204030204" pitchFamily="34" charset="0"/>
              </a:rPr>
              <a:t>27</a:t>
            </a:r>
          </a:p>
        </p:txBody>
      </p:sp>
      <p:pic>
        <p:nvPicPr>
          <p:cNvPr id="248837" name="Рисунок 6" descr="лого ассоциация особые люд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3419475" y="1797050"/>
            <a:ext cx="526732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254000"/>
              <a:buFont typeface="Times New Roman" panose="02020603050405020304" pitchFamily="18" charset="0"/>
              <a:buNone/>
            </a:pPr>
            <a:r>
              <a:rPr lang="ru-RU" altLang="ru-RU" sz="1200" i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i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Недостаточная обеспеченность </a:t>
            </a:r>
            <a:r>
              <a:rPr lang="ru-RU" altLang="ru-RU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учебно-методическими комплектами, методическими пособиями, программами для работы с детьми с ОВЗ. Эффективное  и адекватное  дистанционное обучение предполагает необходимость разработки индивидуальных вариативных учебных планов и программ на основе государственных стандартов, их организационное и методическое обеспечение</a:t>
            </a:r>
            <a:r>
              <a:rPr lang="ru-RU" altLang="ru-RU" sz="12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Font typeface="Times New Roman" panose="02020603050405020304" pitchFamily="18" charset="0"/>
              <a:buNone/>
            </a:pPr>
            <a:endParaRPr lang="ru-RU" altLang="ru-RU" sz="2800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10013"/>
            <a:ext cx="23860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9860" name="Заголовок 1"/>
          <p:cNvSpPr txBox="1">
            <a:spLocks/>
          </p:cNvSpPr>
          <p:nvPr/>
        </p:nvSpPr>
        <p:spPr bwMode="auto">
          <a:xfrm>
            <a:off x="350838" y="6210300"/>
            <a:ext cx="1998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595959"/>
                </a:solidFill>
                <a:latin typeface="Calibri" panose="020F0502020204030204" pitchFamily="34" charset="0"/>
              </a:rPr>
              <a:t>29</a:t>
            </a:r>
          </a:p>
        </p:txBody>
      </p:sp>
      <p:pic>
        <p:nvPicPr>
          <p:cNvPr id="2498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1800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9862" name="Rectangle 1"/>
          <p:cNvSpPr>
            <a:spLocks noGrp="1" noChangeArrowheads="1"/>
          </p:cNvSpPr>
          <p:nvPr>
            <p:ph type="title"/>
          </p:nvPr>
        </p:nvSpPr>
        <p:spPr>
          <a:xfrm>
            <a:off x="5292725" y="646113"/>
            <a:ext cx="3394075" cy="752475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z="28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Риски дистанта</a:t>
            </a:r>
          </a:p>
        </p:txBody>
      </p:sp>
      <p:pic>
        <p:nvPicPr>
          <p:cNvPr id="249863" name="Рисунок 7" descr="лого ассоциация особые люди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Прямоугольник 3"/>
          <p:cNvSpPr>
            <a:spLocks noChangeArrowheads="1"/>
          </p:cNvSpPr>
          <p:nvPr/>
        </p:nvSpPr>
        <p:spPr bwMode="auto">
          <a:xfrm>
            <a:off x="468313" y="2468563"/>
            <a:ext cx="84248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После школы ребенку с ОВЗ предстоит жить в том же обществе, что и выпускникам обычных школ. Чем раньше они познакомятся с инструментами общения друг с другом, тем выше шансы на то, что между ними сложится понимание и взаимодействие. Ребенку с ОВЗ, который ходит в школу вместе с обычными детьми, гораздо проще будет ощущать себя частью общества, чем выпускнику коррекционной школы, поэтому коммуникация важна прежде всего для сохранения навыков и поддержания имеющихся.</a:t>
            </a:r>
            <a:endParaRPr lang="ru-RU" altLang="ru-RU" sz="1600">
              <a:solidFill>
                <a:srgbClr val="1F497D"/>
              </a:solidFill>
            </a:endParaRPr>
          </a:p>
        </p:txBody>
      </p:sp>
      <p:sp>
        <p:nvSpPr>
          <p:cNvPr id="25088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3970337" cy="7683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Важно отметить!</a:t>
            </a:r>
          </a:p>
        </p:txBody>
      </p:sp>
      <p:sp>
        <p:nvSpPr>
          <p:cNvPr id="250884" name="Заголовок 1"/>
          <p:cNvSpPr txBox="1">
            <a:spLocks/>
          </p:cNvSpPr>
          <p:nvPr/>
        </p:nvSpPr>
        <p:spPr bwMode="auto">
          <a:xfrm>
            <a:off x="350838" y="6210300"/>
            <a:ext cx="1998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595959"/>
                </a:solidFill>
                <a:latin typeface="Calibri" panose="020F0502020204030204" pitchFamily="34" charset="0"/>
              </a:rPr>
              <a:t>06</a:t>
            </a:r>
          </a:p>
        </p:txBody>
      </p:sp>
      <p:pic>
        <p:nvPicPr>
          <p:cNvPr id="250885" name="Рисунок 7" descr="лого ассоциация особые люд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Прямоугольник 4"/>
          <p:cNvSpPr>
            <a:spLocks noChangeArrowheads="1"/>
          </p:cNvSpPr>
          <p:nvPr/>
        </p:nvSpPr>
        <p:spPr bwMode="auto">
          <a:xfrm>
            <a:off x="539750" y="1700213"/>
            <a:ext cx="756126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1313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254000"/>
              <a:buFont typeface="Courier New" panose="02070309020205020404" pitchFamily="49" charset="0"/>
              <a:buChar char="o"/>
            </a:pPr>
            <a:r>
              <a:rPr lang="ru-RU" altLang="ru-RU" sz="14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«Волевая» инклюзия – массовый переход к инклюзивному образованию («давление сверху»), без учета специфики образовательного учреждения, без подготовки участников образовательного процесса. Источником проблем может быть российская традиция осуществления реформ в крупных масштабах, минуя этап отработки механизмов организации инклюзивного образования в режиме экспериментальных площадок.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254000"/>
              <a:buFont typeface="Courier New" panose="02070309020205020404" pitchFamily="49" charset="0"/>
              <a:buChar char="o"/>
            </a:pPr>
            <a:r>
              <a:rPr lang="ru-RU" altLang="ru-RU" sz="14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«Дикая», «стихийная», неуправляемая инклюзия – обучение детей с ОВЗ в общеобразовательном учреждении по выбору родителей, по месту жительства, но без создания специальных условий и учета их индивидуальных возможностей. Сегодня в Москве организована электронная запись в образовательные учреждения по территориальному принципу. Эта практика одобрена министром.</a:t>
            </a:r>
          </a:p>
        </p:txBody>
      </p:sp>
      <p:pic>
        <p:nvPicPr>
          <p:cNvPr id="251907" name="Рисунок 5" descr="лого ассоциация особые люд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Заголовок 1"/>
          <p:cNvSpPr txBox="1">
            <a:spLocks/>
          </p:cNvSpPr>
          <p:nvPr/>
        </p:nvSpPr>
        <p:spPr bwMode="auto">
          <a:xfrm>
            <a:off x="350838" y="6210300"/>
            <a:ext cx="1998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595959"/>
                </a:solidFill>
                <a:latin typeface="Calibri" panose="020F0502020204030204" pitchFamily="34" charset="0"/>
              </a:rPr>
              <a:t>32</a:t>
            </a:r>
          </a:p>
        </p:txBody>
      </p:sp>
      <p:pic>
        <p:nvPicPr>
          <p:cNvPr id="251909" name="Picture 2" descr="http://zoozel.ru/gallery/images/1373929_abstrakciya-sinyaya-vol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468313" y="2660650"/>
            <a:ext cx="6624637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ru-RU" sz="2800" kern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Проекты Ассоциации в области инклюзии</a:t>
            </a:r>
          </a:p>
        </p:txBody>
      </p:sp>
      <p:pic>
        <p:nvPicPr>
          <p:cNvPr id="251911" name="Рисунок 9" descr="лого ассоциация особые люд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635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4950" y="1973263"/>
            <a:ext cx="5694363" cy="3422650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«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Открытые знания для всех»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двух инклюзивных площадок в общеобразовательных учреждениях (Детский сад, Школа). Обучение специалистов для работы на этих площадках. Обучение преподавателей, администрации школы, детского сада, родителей особых детей современным методам работы с особым ребенком.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Проект позволил сформировать две площадки инклюзивного образования с профессионально подготовленными педагогами. Педагоги и администрация ОУ прошли обучение, которое им позволило максимально включать в образовательный процесс детей с ОВЗ. Ресурсные учителя, тьюторы обеспечивают индивидуальный подход к каждому ребенку с ОВЗ.В результате дети смогут качественно овладеть знаниями, умениями, навыками.</a:t>
            </a:r>
            <a:r>
              <a:rPr lang="en-US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семинарах родители получили знания, которые помогли им создать эффективную развивающую среду дома и поддерживать, развивать знания, полученные ребенком в ОУ.</a:t>
            </a:r>
          </a:p>
          <a:p>
            <a:pPr eaLnBrk="1">
              <a:lnSpc>
                <a:spcPct val="93000"/>
              </a:lnSpc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 (качество, количество):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1 сентября 13 детей с ОВЗ начали обучение в ОУ (6 детей в детском саду и 7 детей в школе).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образования Свердловской области, Департамент образования г. Екатеринбурга, РРЦ по работе с детьми с РАС.</a:t>
            </a:r>
          </a:p>
        </p:txBody>
      </p:sp>
      <p:pic>
        <p:nvPicPr>
          <p:cNvPr id="25293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100513"/>
            <a:ext cx="2201862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r="17390" b="5263"/>
          <a:stretch>
            <a:fillRect/>
          </a:stretch>
        </p:blipFill>
        <p:spPr bwMode="auto">
          <a:xfrm>
            <a:off x="6002338" y="2139950"/>
            <a:ext cx="22129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3" name="Рисунок 9" descr="лого ассоциация особые люди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95288" y="1989138"/>
            <a:ext cx="5462587" cy="3157537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19,</a:t>
            </a:r>
            <a:r>
              <a:rPr lang="en-US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 ноября 2019 года в Екатеринбурге прошла II Всероссийская научно-практическая конференция :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«Актуальные вопросы комплексной реабилитации и абилитации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выступила Ассоциация.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Передача опыта организации инклюзивного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образования в общеобразовательных учреждениях педагогическому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сообществу РФ.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рамках работы Круглого стола прошла экспертная сессия «Опыт реализации инклюзивных проектов в сфере основного и дополнительного образования», на которой Татьяна Хижнякова выступила экспертом в обсуждении проблем внедрения модели инклюзии в образовательный процесс.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мероприятии приняли участие 344 человека из разных городов России. Педагоги обменялись опытом и передовыми технологиями работы в сфере образования.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Организатором конференции выступило Министерство образования и молодежной политики Свердловской области</a:t>
            </a:r>
          </a:p>
        </p:txBody>
      </p:sp>
      <p:pic>
        <p:nvPicPr>
          <p:cNvPr id="253955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/>
          <a:stretch>
            <a:fillRect/>
          </a:stretch>
        </p:blipFill>
        <p:spPr bwMode="auto">
          <a:xfrm>
            <a:off x="6084888" y="3971925"/>
            <a:ext cx="28511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6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10471" b="26540"/>
          <a:stretch>
            <a:fillRect/>
          </a:stretch>
        </p:blipFill>
        <p:spPr bwMode="auto">
          <a:xfrm>
            <a:off x="6084888" y="1460500"/>
            <a:ext cx="27670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7" name="Рисунок 12" descr="лого ассоциация особые люд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65125" y="1141413"/>
            <a:ext cx="5976938" cy="5588000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Федеральный проект по продвижению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инклюзивного образования «На урок – вместе» в Екатеринбурге.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проекта: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культуры  и возможностей инклюзивного образования.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</a:t>
            </a:r>
            <a:endParaRPr lang="ru-RU" altLang="ru-RU" sz="140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«Уроки доброты» для школьников и дошкольников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Родительские собрания, посвященные инклюзии в образовании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Консультации и семинары для 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детей с ОВЗ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Семинары и вебинары для педагогов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«Дни инклюзии» в школах и детсадах и общегородской праздник в МЕГА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Кинопоказы фильмов, посвященных людям с инвалидностью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26 Маленьких Уроков Доброты и 2 Дня инклюзии для 465 дошкольников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58 Открытых Уроков доброты и 5 дней инклюзии для 1525 школьников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65 встреч-консультаций и 3 семинара для 50 родителей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31 семинар и 14 вебинаров по практике инклюзии и пониманию инвалидности для педагогов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ресурсных комнаты, открытых в ДОУ к началу нового учебного года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кинопоказов посетили аудитория в количестве 737 детей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r>
              <a:rPr lang="ru-RU" altLang="ru-RU" sz="14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РООИ «Перспектива», МЕГА. Екатеринбург</a:t>
            </a:r>
          </a:p>
        </p:txBody>
      </p:sp>
      <p:pic>
        <p:nvPicPr>
          <p:cNvPr id="2549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8333" r="16016" b="12500"/>
          <a:stretch>
            <a:fillRect/>
          </a:stretch>
        </p:blipFill>
        <p:spPr bwMode="auto">
          <a:xfrm>
            <a:off x="6472238" y="3717925"/>
            <a:ext cx="24463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Рисунок 11" descr="лого ассоциация особые люд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6250" r="17773" b="14583"/>
          <a:stretch>
            <a:fillRect/>
          </a:stretch>
        </p:blipFill>
        <p:spPr bwMode="auto">
          <a:xfrm>
            <a:off x="6443663" y="1112838"/>
            <a:ext cx="24399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68313" y="1700213"/>
            <a:ext cx="5032375" cy="4543425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Федеральный проект по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Продвижению инклюзивного образования «На урок – вместе».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проекта: 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Популяризация культуры параспорта и развитие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возможностей инклюзивного спорта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0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0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«Уроки параспорта» в городских школах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-Встречи и лекции паралимпийцев и других спортсменов с инвалидностью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Тренировки с чемпионами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Открытый Фестиваль параспорта в МЕГА. Екатеринбург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endParaRPr lang="ru-RU" altLang="ru-RU" sz="120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 Открытых Уроков параспорта, в которых приняли участие 1525 детей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фестиваль параспорта в парке МЕГА. Екатеринбург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Серия из 5открытых инклюзивных тренировок с чемпионом</a:t>
            </a:r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РООИ «Перспектива», МЕГА. Екатеринбург</a:t>
            </a:r>
          </a:p>
        </p:txBody>
      </p:sp>
      <p:pic>
        <p:nvPicPr>
          <p:cNvPr id="256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7291" r="16016" b="12500"/>
          <a:stretch>
            <a:fillRect/>
          </a:stretch>
        </p:blipFill>
        <p:spPr bwMode="auto">
          <a:xfrm>
            <a:off x="5715000" y="1700213"/>
            <a:ext cx="32210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4" name="Рисунок 11" descr="лого ассоциация особые люд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4950" y="1936750"/>
            <a:ext cx="6694488" cy="3573463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7938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Проект по вовлечению детей и подростков с РАС и ментальной инвалидностью в любительские и профессиональные занятия спортом «Особый спорт».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системы постоянно работающих тренировочных площадок, принимающих детей и подростков с РАС и ментальной инвалидностью и вовлечение их в спортивную жизнь города и региона.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тренеров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Консультирование родителей и обучение тренеров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Заключение партнерских соглашений с тренировочными площадками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Сопровождение работы тестовых групп и организация участия в соревнованиях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Постоянно работают 3 секции для детей и подростков с РАС (плавание,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гимнастика на батуте, боевые единоборства)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Более 30 детей участников проекта занимаются спортом на постоянной основе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Более 10 человек приняли участие в соревнованиях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6 человек получили спортивные разряды и прошли аттестации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 итогам проекта написана методичка для дальнейшего тиражирования опыта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образования Свердловской области, батутные парк «Отрыв», клуб каратэ киокусинкай </a:t>
            </a:r>
            <a:r>
              <a:rPr lang="en-US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DODJO1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ГАНОУ СО «Дворец молодёжи».</a:t>
            </a:r>
          </a:p>
        </p:txBody>
      </p:sp>
      <p:pic>
        <p:nvPicPr>
          <p:cNvPr id="257027" name="Picture 4" descr="На изображении может находиться: 1 человек, стоит и реб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299" b="14960"/>
          <a:stretch>
            <a:fillRect/>
          </a:stretch>
        </p:blipFill>
        <p:spPr bwMode="auto">
          <a:xfrm>
            <a:off x="7339013" y="2000250"/>
            <a:ext cx="155733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8" name="Picture 4" descr="На изображении может находиться: 5 человек, люди стоя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1" t="23059" b="6767"/>
          <a:stretch>
            <a:fillRect/>
          </a:stretch>
        </p:blipFill>
        <p:spPr bwMode="auto">
          <a:xfrm>
            <a:off x="6643688" y="3905250"/>
            <a:ext cx="1978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9" name="Рисунок 12" descr="лого ассоциация особые люд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17488" y="1936750"/>
            <a:ext cx="5805487" cy="3379788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7938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Тренировочные сборы для молодых спортсменов с РАС и ментальной инвалидностью.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и апробирование технологии проведения тренировочных сборов для молодых спортсменов с РАС и ментальной инвалидностью.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Формирование программы тренировок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Формирование программы коммуникационных активностей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Подготовка тренеров и тьюторов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Проведение 6-дневной смены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Анализ проекта и подготовка методички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-Подготовлено 8 тьюторов и организаторов активностей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-Вывезено на сборы 8 подростков с РАС и ментальной инвалидностью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-В ходе сборов проведены тренировки по 3м видам спорта</a:t>
            </a:r>
          </a:p>
          <a:p>
            <a:pPr eaLnBrk="1">
              <a:lnSpc>
                <a:spcPct val="93000"/>
              </a:lnSpc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-По итогам проекта написана методичка для дальнейшего</a:t>
            </a:r>
          </a:p>
          <a:p>
            <a:pPr eaLnBrk="1">
              <a:lnSpc>
                <a:spcPct val="93000"/>
              </a:lnSpc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тиражирования опыта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БФ «Синара», Министерство образования Свердловской области.</a:t>
            </a:r>
          </a:p>
        </p:txBody>
      </p:sp>
      <p:pic>
        <p:nvPicPr>
          <p:cNvPr id="258051" name="Picture 6" descr="На изображении может находиться: 6 человек, люди улыбаются, люди стоят, дерево и на ули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027238"/>
            <a:ext cx="226853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2" descr="На изображении может находиться: плавание и бассе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11111" b="1234"/>
          <a:stretch>
            <a:fillRect/>
          </a:stretch>
        </p:blipFill>
        <p:spPr bwMode="auto">
          <a:xfrm>
            <a:off x="5929313" y="4095750"/>
            <a:ext cx="23018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Рисунок 12" descr="лого ассоциация особые люд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3" name="Рисунок 4" descr="http://www.binkevich.ru/wp-content/uploads/2013/12/img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-1781" r="177"/>
          <a:stretch>
            <a:fillRect/>
          </a:stretch>
        </p:blipFill>
        <p:spPr bwMode="auto">
          <a:xfrm>
            <a:off x="6804025" y="4941888"/>
            <a:ext cx="22129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427538" y="1125538"/>
            <a:ext cx="4176712" cy="5181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Стратегическая цель: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Развитие профессиональной деятельности НКО социальной направленности Свердловской области при поддержке родителей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Организация эффективного сотрудничества НКО социальной направленности Свердловской области с профильными: федеральными, региональными, муниципальными государственными структурами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Развитие инклюзивной культуры общества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Поддержка семей воспитывающих особых детей, выстраивание жизненного маршрута для детей с ОВЗ и с инвалидностью на территории Свердловской области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Тактические задачи: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Информирование и привлечение к сотрудничеству НКО, работающих по тематике инвалидности для взрослых и детей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Привлечение к сотрудничеству экспертов по тематике инклюзии 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Проведение обучающих и дискуссионных мероприятий для родителей и членов ассоциации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Продвижение проектов в экспертной среде и среди широкой общественности</a:t>
            </a: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solidFill>
                <a:srgbClr val="336699"/>
              </a:solidFill>
            </a:endParaRPr>
          </a:p>
        </p:txBody>
      </p:sp>
      <p:sp>
        <p:nvSpPr>
          <p:cNvPr id="240645" name="Подзаголовок 2"/>
          <p:cNvSpPr txBox="1">
            <a:spLocks/>
          </p:cNvSpPr>
          <p:nvPr/>
        </p:nvSpPr>
        <p:spPr bwMode="auto">
          <a:xfrm>
            <a:off x="3419475" y="333375"/>
            <a:ext cx="5400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70C0"/>
                </a:solidFill>
              </a:rPr>
              <a:t>ЦЕЛИ И ЗАДАЧИ</a:t>
            </a:r>
          </a:p>
        </p:txBody>
      </p:sp>
      <p:sp>
        <p:nvSpPr>
          <p:cNvPr id="240646" name="AutoShape 2" descr="https://rb.ru/media/gallery/pict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0647" name="AutoShape 4" descr="https://rb.ru/media/gallery/pict-2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406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0213"/>
            <a:ext cx="42719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85750" y="2095500"/>
            <a:ext cx="4983163" cy="4554538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Фестиваль лучших инклюзивных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практик в рамках федерального проекта по продвижению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Инклюзивного образования «На урок – вместе».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проекта: 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Популяризация и поощрение проектов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инклюзивного образования на базе учебных заведений города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Екатеринбурга.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Разработка регламента и сбор работ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Набор участников среди школ, детских садов и учреждений допобразования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Организация работы жюри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Проведение открытых презентаций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Tx/>
              <a:buChar char="-"/>
            </a:pPr>
            <a:endParaRPr lang="ru-RU" altLang="ru-RU" sz="120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Более 15 участников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Более 30 слушателей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Победитель регионального этапа занял 1 место на федеральном фестивале в Москве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r>
              <a:rPr lang="ru-RU" altLang="ru-RU" sz="12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РООИ «Перспектива», МЕГА. Екатеринбург, Форум «Педагоги России, ГАНОУ СО «Дворец молодежи».</a:t>
            </a:r>
          </a:p>
        </p:txBody>
      </p:sp>
      <p:pic>
        <p:nvPicPr>
          <p:cNvPr id="259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7291" r="16016" b="13542"/>
          <a:stretch>
            <a:fillRect/>
          </a:stretch>
        </p:blipFill>
        <p:spPr bwMode="auto">
          <a:xfrm>
            <a:off x="5429250" y="2190750"/>
            <a:ext cx="35004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6" name="Рисунок 11" descr="лого ассоциация особые люд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4950" y="2187575"/>
            <a:ext cx="5694363" cy="3132138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«Мастерская общения»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загородная коммуникационная площадка для молодых людей с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ОВЗ.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условия для развития коммуникативных способностей у молодых людей с ОВЗ, формирование навыков, которые позволят жить самостоятельно.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 время загородного проживания молодые люди участвовали в спортивных, творческих активностях. Таких, как хоккей, лыжи, коньки, зарядка, костер, творчество, дискотека.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 молодых людей с ОВЗ получили возможность улучшить коммуникативные навыки, хорошо, весело провести время. Атмосфера активного общения, поддержка сопровождающих специалистов, позволила благополучателям получить новые навыки общения, проявить заинтересованность миром, увлеченность, ощутить позитивные эмоции.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социальной политики СвО, Министерство образования Свердловской области, Департамент образования г.Екатеринбурга, РРЦ по работе с детьми с РАС.</a:t>
            </a:r>
          </a:p>
        </p:txBody>
      </p:sp>
      <p:pic>
        <p:nvPicPr>
          <p:cNvPr id="261123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1"/>
          <a:stretch>
            <a:fillRect/>
          </a:stretch>
        </p:blipFill>
        <p:spPr bwMode="auto">
          <a:xfrm>
            <a:off x="6069013" y="2306638"/>
            <a:ext cx="284321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4" name="Рисунок 11" descr="лого ассоциация особые люд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14325" y="2409825"/>
            <a:ext cx="4983163" cy="3132138"/>
          </a:xfrm>
          <a:prstGeom prst="rect">
            <a:avLst/>
          </a:prstGeom>
        </p:spPr>
        <p:txBody>
          <a:bodyPr lIns="0" tIns="8391" rIns="0" bIns="0">
            <a:spAutoFit/>
          </a:bodyPr>
          <a:lstStyle>
            <a:lvl1pPr marL="233363" indent="-225425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Название и формат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Инклюзивный туристический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проект «Особый тур».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возможностей познавательного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Инклюзивного туризма в Екатеринбурге и Свердловской области.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Активности проекта: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рамках проекта разработано 4 типа адаптированных маршрутов по центру Екатеринбурга и городам-спутникам для школьников с различными нозологиями – слабовидящими, слабослышащими, с ментальными особенностями, а также маломобильными рабятами. Про водятся еженедельные экскурсии для учеников коррекционных школ города, их родителей и педагогов. 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Эффективность: 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течение года состоялось более 50 экскурсий по историческому центру Екатеринбурга и городам-спутникам.</a:t>
            </a:r>
          </a:p>
          <a:p>
            <a:pPr eaLnBrk="1">
              <a:spcBef>
                <a:spcPts val="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1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r>
              <a:rPr lang="ru-RU" altLang="ru-RU" sz="11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Благотворительный фонд «Линия добра Линлайн», Музей истории Екатеринбурга, водонапорная Башня на Плотинке, Березовский музей золота.</a:t>
            </a:r>
          </a:p>
        </p:txBody>
      </p:sp>
      <p:pic>
        <p:nvPicPr>
          <p:cNvPr id="262147" name="Picture 2" descr="На изображении может находиться: 8 человек, люди улыбаются, люди сидят, собака и на ули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>
            <a:fillRect/>
          </a:stretch>
        </p:blipFill>
        <p:spPr bwMode="auto">
          <a:xfrm>
            <a:off x="5429250" y="2476500"/>
            <a:ext cx="34940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Рисунок 11" descr="лого ассоциация особые люд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1052513"/>
            <a:ext cx="5040313" cy="40830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СПАСИБО ЗА ВНИМАНИЕ!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Ассоциация помощи людям с особенностями развития и ментальной инвалидностью в Екатеринбурге и Свердловской области</a:t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     Президент ассоциации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Флеганова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Татьяна Витальевна 			+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79122457568</a:t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tvf1208@gmail.com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особыелюди.рф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3171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5867400" y="112713"/>
            <a:ext cx="30972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4" descr="http://www.omartasatt.ru/_ph/26/518733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r="32646"/>
          <a:stretch>
            <a:fillRect/>
          </a:stretch>
        </p:blipFill>
        <p:spPr bwMode="auto">
          <a:xfrm>
            <a:off x="-17463" y="0"/>
            <a:ext cx="37179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3" name="Заголовок 1"/>
          <p:cNvSpPr txBox="1">
            <a:spLocks/>
          </p:cNvSpPr>
          <p:nvPr/>
        </p:nvSpPr>
        <p:spPr bwMode="auto">
          <a:xfrm>
            <a:off x="6300788" y="6021388"/>
            <a:ext cx="2663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6699"/>
                </a:solidFill>
              </a:rPr>
              <a:t>Особыелюди.рф</a:t>
            </a:r>
          </a:p>
        </p:txBody>
      </p:sp>
      <p:pic>
        <p:nvPicPr>
          <p:cNvPr id="263174" name="Picture 2" descr="http://www.look.com.ua/pic/201209/640x480/look.com.ua-39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r="47649"/>
          <a:stretch>
            <a:fillRect/>
          </a:stretch>
        </p:blipFill>
        <p:spPr bwMode="auto">
          <a:xfrm>
            <a:off x="-36513" y="0"/>
            <a:ext cx="374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7" name="Рисунок 4" descr="http://www.binkevich.ru/wp-content/uploads/2013/12/img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-1781" r="177"/>
          <a:stretch>
            <a:fillRect/>
          </a:stretch>
        </p:blipFill>
        <p:spPr bwMode="auto">
          <a:xfrm>
            <a:off x="6804025" y="4941888"/>
            <a:ext cx="22129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288" y="1628775"/>
            <a:ext cx="8208962" cy="4464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rgbClr val="336699"/>
                </a:solidFill>
              </a:rPr>
              <a:t>Социальный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Общественный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Центр Помощи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Поддержки ( СОЦПП)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336699"/>
                </a:solidFill>
              </a:rPr>
              <a:t> для родителей детей с инвалидностью и НКО Свердловской области,  для официально зарегистрированных некоммерческих организаций, работающих по тематике помощи и поддержке людей и детей с инвалидностью и с ОВЗ. Однако члены незарегистрированных добровольческих объединений также могут подать заявку на участие в проектах и реализацию на территории центра</a:t>
            </a:r>
            <a:r>
              <a:rPr lang="ru-RU" sz="1600" dirty="0" smtClean="0"/>
              <a:t>. </a:t>
            </a:r>
          </a:p>
          <a:p>
            <a:pPr algn="l">
              <a:spcAft>
                <a:spcPts val="0"/>
              </a:spcAft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Создание на территории Екатеринбурга и Свердловской области доступного рабочего пространства, где специалисты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добровольцы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некоммерческого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сектора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могут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получить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экспертную помощь, обучение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рабочее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место, необходимо для  возможности  самореализации и поддержки людей нуждающихся в этом. На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площадке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ассоциации </a:t>
            </a:r>
          </a:p>
          <a:p>
            <a:pPr algn="l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« Особые люди» смогут работать, общаться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делиться опытом представители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НКО по тематике инвалидности и ОВЗ,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власти, бизнеса и городские активисты.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0"/>
              </a:spcAft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9261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1" name="Рисунок 46" descr="матрёшка без текста абрис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86906" y="2389982"/>
            <a:ext cx="22082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2627784" y="932875"/>
            <a:ext cx="1842191" cy="824895"/>
            <a:chOff x="98921" y="3154"/>
            <a:chExt cx="1603600" cy="1417965"/>
          </a:xfrm>
          <a:solidFill>
            <a:schemeClr val="accent2"/>
          </a:solidFill>
        </p:grpSpPr>
        <p:sp>
          <p:nvSpPr>
            <p:cNvPr id="79" name="Овал 78"/>
            <p:cNvSpPr/>
            <p:nvPr/>
          </p:nvSpPr>
          <p:spPr>
            <a:xfrm>
              <a:off x="98921" y="3154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Овал 4"/>
            <p:cNvSpPr/>
            <p:nvPr/>
          </p:nvSpPr>
          <p:spPr>
            <a:xfrm>
              <a:off x="333763" y="210810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solidFill>
                    <a:prstClr val="white"/>
                  </a:solidFill>
                </a:rPr>
                <a:t>Муниципальные образования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500000" y="932875"/>
            <a:ext cx="1842191" cy="824895"/>
            <a:chOff x="1938850" y="3154"/>
            <a:chExt cx="1603600" cy="1417965"/>
          </a:xfrm>
          <a:solidFill>
            <a:schemeClr val="accent2"/>
          </a:solidFill>
        </p:grpSpPr>
        <p:sp>
          <p:nvSpPr>
            <p:cNvPr id="77" name="Овал 76"/>
            <p:cNvSpPr/>
            <p:nvPr/>
          </p:nvSpPr>
          <p:spPr>
            <a:xfrm>
              <a:off x="1938850" y="3154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Овал 6"/>
            <p:cNvSpPr/>
            <p:nvPr/>
          </p:nvSpPr>
          <p:spPr>
            <a:xfrm>
              <a:off x="2173692" y="210810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НКО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588254" y="1892982"/>
            <a:ext cx="1842191" cy="824895"/>
            <a:chOff x="3778778" y="3154"/>
            <a:chExt cx="1603600" cy="1417965"/>
          </a:xfrm>
          <a:solidFill>
            <a:schemeClr val="accent2"/>
          </a:solidFill>
        </p:grpSpPr>
        <p:sp>
          <p:nvSpPr>
            <p:cNvPr id="75" name="Овал 74"/>
            <p:cNvSpPr/>
            <p:nvPr/>
          </p:nvSpPr>
          <p:spPr>
            <a:xfrm>
              <a:off x="3778778" y="3154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8"/>
            <p:cNvSpPr/>
            <p:nvPr/>
          </p:nvSpPr>
          <p:spPr>
            <a:xfrm>
              <a:off x="4013620" y="210810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Государственные и муниципальные поставщики социальных услуг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95555" y="1892982"/>
            <a:ext cx="1842191" cy="824895"/>
            <a:chOff x="98921" y="1657447"/>
            <a:chExt cx="1603600" cy="1417965"/>
          </a:xfrm>
          <a:solidFill>
            <a:schemeClr val="accent2"/>
          </a:solidFill>
        </p:grpSpPr>
        <p:sp>
          <p:nvSpPr>
            <p:cNvPr id="73" name="Овал 72"/>
            <p:cNvSpPr/>
            <p:nvPr/>
          </p:nvSpPr>
          <p:spPr>
            <a:xfrm>
              <a:off x="98921" y="1657447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Овал 10"/>
            <p:cNvSpPr/>
            <p:nvPr/>
          </p:nvSpPr>
          <p:spPr>
            <a:xfrm>
              <a:off x="333763" y="1865103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solidFill>
                    <a:prstClr val="white"/>
                  </a:solidFill>
                </a:rPr>
                <a:t>Общественные движения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588254" y="3621032"/>
            <a:ext cx="1842191" cy="824895"/>
            <a:chOff x="1938850" y="1657447"/>
            <a:chExt cx="1603600" cy="1417965"/>
          </a:xfrm>
          <a:solidFill>
            <a:schemeClr val="accent2"/>
          </a:solidFill>
        </p:grpSpPr>
        <p:sp>
          <p:nvSpPr>
            <p:cNvPr id="71" name="Овал 70"/>
            <p:cNvSpPr/>
            <p:nvPr/>
          </p:nvSpPr>
          <p:spPr>
            <a:xfrm>
              <a:off x="1938850" y="1657447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Овал 12"/>
            <p:cNvSpPr/>
            <p:nvPr/>
          </p:nvSpPr>
          <p:spPr>
            <a:xfrm>
              <a:off x="2173692" y="1865103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Добровольческие (волонтерские) организации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588254" y="2757078"/>
            <a:ext cx="1842191" cy="824895"/>
            <a:chOff x="3778778" y="1657447"/>
            <a:chExt cx="1603600" cy="1417965"/>
          </a:xfrm>
          <a:solidFill>
            <a:schemeClr val="accent2"/>
          </a:solidFill>
        </p:grpSpPr>
        <p:sp>
          <p:nvSpPr>
            <p:cNvPr id="69" name="Овал 68"/>
            <p:cNvSpPr/>
            <p:nvPr/>
          </p:nvSpPr>
          <p:spPr>
            <a:xfrm>
              <a:off x="3778778" y="1657447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Овал 14"/>
            <p:cNvSpPr/>
            <p:nvPr/>
          </p:nvSpPr>
          <p:spPr>
            <a:xfrm>
              <a:off x="4013620" y="1865103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Отдельные заинтересованные граждане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95555" y="2757078"/>
            <a:ext cx="1842191" cy="824895"/>
            <a:chOff x="98921" y="3311740"/>
            <a:chExt cx="1603600" cy="1417965"/>
          </a:xfrm>
          <a:solidFill>
            <a:schemeClr val="accent2"/>
          </a:solidFill>
        </p:grpSpPr>
        <p:sp>
          <p:nvSpPr>
            <p:cNvPr id="67" name="Овал 66"/>
            <p:cNvSpPr/>
            <p:nvPr/>
          </p:nvSpPr>
          <p:spPr>
            <a:xfrm>
              <a:off x="98921" y="3311740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Овал 16"/>
            <p:cNvSpPr/>
            <p:nvPr/>
          </p:nvSpPr>
          <p:spPr>
            <a:xfrm>
              <a:off x="333763" y="3519396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Лаборатория импакт- инвестирования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564117" y="5541387"/>
            <a:ext cx="1842191" cy="824895"/>
            <a:chOff x="1938850" y="3311740"/>
            <a:chExt cx="1603600" cy="1417965"/>
          </a:xfrm>
          <a:solidFill>
            <a:schemeClr val="accent2"/>
          </a:solidFill>
        </p:grpSpPr>
        <p:sp>
          <p:nvSpPr>
            <p:cNvPr id="65" name="Овал 64"/>
            <p:cNvSpPr/>
            <p:nvPr/>
          </p:nvSpPr>
          <p:spPr>
            <a:xfrm>
              <a:off x="1938850" y="3311740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18"/>
            <p:cNvSpPr/>
            <p:nvPr/>
          </p:nvSpPr>
          <p:spPr>
            <a:xfrm>
              <a:off x="2173692" y="3519396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Бизнес-сообщество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588254" y="4485270"/>
            <a:ext cx="1842191" cy="824895"/>
            <a:chOff x="3778778" y="3311740"/>
            <a:chExt cx="1603600" cy="1417965"/>
          </a:xfrm>
          <a:solidFill>
            <a:schemeClr val="accent2"/>
          </a:solidFill>
        </p:grpSpPr>
        <p:sp>
          <p:nvSpPr>
            <p:cNvPr id="63" name="Овал 62"/>
            <p:cNvSpPr/>
            <p:nvPr/>
          </p:nvSpPr>
          <p:spPr>
            <a:xfrm>
              <a:off x="3778778" y="3311740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Овал 20"/>
            <p:cNvSpPr/>
            <p:nvPr/>
          </p:nvSpPr>
          <p:spPr>
            <a:xfrm>
              <a:off x="4013620" y="3519396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Центр знаний по целевым капиталам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95555" y="3621032"/>
            <a:ext cx="1842191" cy="824895"/>
            <a:chOff x="98921" y="4966033"/>
            <a:chExt cx="1603600" cy="1417965"/>
          </a:xfrm>
          <a:solidFill>
            <a:schemeClr val="accent2"/>
          </a:solidFill>
        </p:grpSpPr>
        <p:sp>
          <p:nvSpPr>
            <p:cNvPr id="61" name="Овал 60"/>
            <p:cNvSpPr/>
            <p:nvPr/>
          </p:nvSpPr>
          <p:spPr>
            <a:xfrm>
              <a:off x="98921" y="4966033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Овал 22"/>
            <p:cNvSpPr/>
            <p:nvPr/>
          </p:nvSpPr>
          <p:spPr>
            <a:xfrm>
              <a:off x="333763" y="5173689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СМИ и социальные сети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95555" y="4485270"/>
            <a:ext cx="1842191" cy="824895"/>
            <a:chOff x="1938850" y="4966033"/>
            <a:chExt cx="1603600" cy="1417965"/>
          </a:xfrm>
          <a:solidFill>
            <a:schemeClr val="accent2"/>
          </a:solidFill>
        </p:grpSpPr>
        <p:sp>
          <p:nvSpPr>
            <p:cNvPr id="59" name="Овал 58"/>
            <p:cNvSpPr/>
            <p:nvPr/>
          </p:nvSpPr>
          <p:spPr>
            <a:xfrm>
              <a:off x="1938850" y="4966033"/>
              <a:ext cx="1603600" cy="14179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Овал 24"/>
            <p:cNvSpPr/>
            <p:nvPr/>
          </p:nvSpPr>
          <p:spPr>
            <a:xfrm>
              <a:off x="2173692" y="5173689"/>
              <a:ext cx="1133916" cy="100265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</a:rPr>
                <a:t>Правительство</a:t>
              </a:r>
            </a:p>
          </p:txBody>
        </p:sp>
      </p:grpSp>
      <p:cxnSp>
        <p:nvCxnSpPr>
          <p:cNvPr id="82" name="Прямая соединительная линия 81"/>
          <p:cNvCxnSpPr>
            <a:stCxn id="79" idx="2"/>
          </p:cNvCxnSpPr>
          <p:nvPr/>
        </p:nvCxnSpPr>
        <p:spPr>
          <a:xfrm>
            <a:off x="3549650" y="1757363"/>
            <a:ext cx="374650" cy="1192212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77" idx="2"/>
          </p:cNvCxnSpPr>
          <p:nvPr/>
        </p:nvCxnSpPr>
        <p:spPr>
          <a:xfrm flipH="1">
            <a:off x="4787900" y="1757363"/>
            <a:ext cx="633413" cy="903287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3"/>
          </p:cNvCxnSpPr>
          <p:nvPr/>
        </p:nvCxnSpPr>
        <p:spPr>
          <a:xfrm>
            <a:off x="2238375" y="2305050"/>
            <a:ext cx="893763" cy="836613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67" idx="3"/>
          </p:cNvCxnSpPr>
          <p:nvPr/>
        </p:nvCxnSpPr>
        <p:spPr>
          <a:xfrm>
            <a:off x="2238375" y="3168650"/>
            <a:ext cx="677863" cy="35560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61" idx="3"/>
          </p:cNvCxnSpPr>
          <p:nvPr/>
        </p:nvCxnSpPr>
        <p:spPr>
          <a:xfrm flipV="1">
            <a:off x="2238375" y="3908425"/>
            <a:ext cx="677863" cy="125413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59" idx="3"/>
          </p:cNvCxnSpPr>
          <p:nvPr/>
        </p:nvCxnSpPr>
        <p:spPr>
          <a:xfrm flipV="1">
            <a:off x="2238375" y="4389438"/>
            <a:ext cx="893763" cy="50800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75" idx="1"/>
          </p:cNvCxnSpPr>
          <p:nvPr/>
        </p:nvCxnSpPr>
        <p:spPr>
          <a:xfrm flipH="1">
            <a:off x="5435600" y="2305050"/>
            <a:ext cx="1152525" cy="644525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69" idx="1"/>
          </p:cNvCxnSpPr>
          <p:nvPr/>
        </p:nvCxnSpPr>
        <p:spPr>
          <a:xfrm flipH="1">
            <a:off x="5651500" y="3168650"/>
            <a:ext cx="936625" cy="26035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71" idx="1"/>
          </p:cNvCxnSpPr>
          <p:nvPr/>
        </p:nvCxnSpPr>
        <p:spPr>
          <a:xfrm flipH="1" flipV="1">
            <a:off x="5651500" y="4005263"/>
            <a:ext cx="936625" cy="28575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63" idx="1"/>
          </p:cNvCxnSpPr>
          <p:nvPr/>
        </p:nvCxnSpPr>
        <p:spPr>
          <a:xfrm flipH="1" flipV="1">
            <a:off x="5508625" y="4484688"/>
            <a:ext cx="1079500" cy="41275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65" idx="0"/>
          </p:cNvCxnSpPr>
          <p:nvPr/>
        </p:nvCxnSpPr>
        <p:spPr>
          <a:xfrm flipH="1">
            <a:off x="4484688" y="4773613"/>
            <a:ext cx="15875" cy="768350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Заголовок 1"/>
          <p:cNvSpPr>
            <a:spLocks noGrp="1"/>
          </p:cNvSpPr>
          <p:nvPr>
            <p:ph type="title"/>
          </p:nvPr>
        </p:nvSpPr>
        <p:spPr>
          <a:xfrm>
            <a:off x="468313" y="644525"/>
            <a:ext cx="9144000" cy="1066800"/>
          </a:xfrm>
        </p:spPr>
        <p:txBody>
          <a:bodyPr/>
          <a:lstStyle/>
          <a:p>
            <a:r>
              <a:rPr lang="ru-RU" altLang="ru-RU" sz="2800" smtClean="0">
                <a:cs typeface="Arial" panose="020B0604020202020204" pitchFamily="34" charset="0"/>
                <a:sym typeface="Arial" panose="020B0604020202020204" pitchFamily="34" charset="0"/>
              </a:rPr>
              <a:t>Социальный общественный центр</a:t>
            </a:r>
            <a:endParaRPr lang="ru-RU" altLang="ru-RU" sz="2800" smtClean="0"/>
          </a:p>
        </p:txBody>
      </p:sp>
      <p:pic>
        <p:nvPicPr>
          <p:cNvPr id="24371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9261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Рисунок 11" descr="схема СОЦПП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9383" r="8353" b="9303"/>
          <a:stretch>
            <a:fillRect/>
          </a:stretch>
        </p:blipFill>
        <p:spPr bwMode="auto">
          <a:xfrm>
            <a:off x="827088" y="1604963"/>
            <a:ext cx="59055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39" name="Рисунок 4" descr="http://www.binkevich.ru/wp-content/uploads/2013/12/img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-1781" r="177"/>
          <a:stretch>
            <a:fillRect/>
          </a:stretch>
        </p:blipFill>
        <p:spPr bwMode="auto">
          <a:xfrm>
            <a:off x="6804025" y="4941888"/>
            <a:ext cx="22129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774950" y="2673350"/>
            <a:ext cx="865188" cy="16922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4741" name="Подзаголовок 2"/>
          <p:cNvSpPr txBox="1">
            <a:spLocks/>
          </p:cNvSpPr>
          <p:nvPr/>
        </p:nvSpPr>
        <p:spPr bwMode="auto">
          <a:xfrm>
            <a:off x="3367088" y="706438"/>
            <a:ext cx="56499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70C0"/>
                </a:solidFill>
              </a:rPr>
              <a:t>ИДЕЯ ПРОЕКТА- объединение усилий и ресурсов на территории региона и муниципалитета</a:t>
            </a:r>
          </a:p>
        </p:txBody>
      </p:sp>
      <p:sp>
        <p:nvSpPr>
          <p:cNvPr id="2" name="Овал 1"/>
          <p:cNvSpPr/>
          <p:nvPr/>
        </p:nvSpPr>
        <p:spPr>
          <a:xfrm>
            <a:off x="611188" y="2420938"/>
            <a:ext cx="2163762" cy="208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Активные  компе-</a:t>
            </a:r>
            <a:r>
              <a:rPr lang="ru-RU" sz="1600" dirty="0" err="1"/>
              <a:t>тентные</a:t>
            </a:r>
            <a:r>
              <a:rPr lang="ru-RU" sz="1600" dirty="0"/>
              <a:t> НКО и родители особых детей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3613150" y="2420938"/>
            <a:ext cx="2163763" cy="208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Региональные и городские власти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95963" y="2673350"/>
            <a:ext cx="863600" cy="16922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0"/>
              </a:spcAft>
              <a:buFontTx/>
              <a:buChar char="-"/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125" y="2373313"/>
            <a:ext cx="2235200" cy="208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Предпренимательское</a:t>
            </a:r>
            <a:r>
              <a:rPr lang="ru-RU" sz="1400" dirty="0"/>
              <a:t> и</a:t>
            </a: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бизнес </a:t>
            </a:r>
            <a:r>
              <a:rPr lang="ru-RU" sz="1400" dirty="0"/>
              <a:t>сообщество </a:t>
            </a:r>
          </a:p>
        </p:txBody>
      </p:sp>
      <p:sp>
        <p:nvSpPr>
          <p:cNvPr id="4" name="Прямоугольник 3"/>
          <p:cNvSpPr/>
          <p:nvPr/>
        </p:nvSpPr>
        <p:spPr>
          <a:xfrm rot="5400000" flipV="1">
            <a:off x="5279231" y="2237582"/>
            <a:ext cx="180022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+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Заголовок 1"/>
          <p:cNvSpPr>
            <a:spLocks noGrp="1"/>
          </p:cNvSpPr>
          <p:nvPr>
            <p:ph type="title"/>
          </p:nvPr>
        </p:nvSpPr>
        <p:spPr>
          <a:xfrm>
            <a:off x="457200" y="1017588"/>
            <a:ext cx="8229600" cy="1066800"/>
          </a:xfrm>
        </p:spPr>
        <p:txBody>
          <a:bodyPr/>
          <a:lstStyle/>
          <a:p>
            <a:r>
              <a:rPr lang="ru-RU" altLang="ru-RU" sz="2800" smtClean="0"/>
              <a:t>Концепция достижения социального эффекта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971600" y="1946109"/>
          <a:ext cx="5486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64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9261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ttp://zoozel.ru/gallery/images/1373929_abstrakciya-sinyaya-vol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468563"/>
            <a:ext cx="5113338" cy="865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b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дистанционного </a:t>
            </a:r>
            <a:b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образования для детей с ОВЗ и с инвалидностью.</a:t>
            </a:r>
            <a:b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Особенности детей с РАС.</a:t>
            </a:r>
            <a:b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46788" name="Рисунок 5" descr="лого ассоциация особые люд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Подзаголовок 2"/>
          <p:cNvSpPr txBox="1">
            <a:spLocks/>
          </p:cNvSpPr>
          <p:nvPr/>
        </p:nvSpPr>
        <p:spPr bwMode="auto">
          <a:xfrm>
            <a:off x="350838" y="1412875"/>
            <a:ext cx="40751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И ЗАДАЧИ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0838" y="1989138"/>
            <a:ext cx="8272462" cy="4608512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Стратегическая цель в организации дистанционного образования с точки зрения родителя – образование или занятость для ребенка ? 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Приобретение новых навыков при обучении – зачем это ребенку ? 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Учитель+ ребенок + родитель = наилучший результат 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600" b="1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600" b="1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Тактические задачи: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Максимальное информирование общества о проблемах лиц с ОВЗ и путей их решения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инклюзивных проектов в части основного и дополнительного образования , культуры и спорта 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Разработка и внедрение новых форматов педагогической, психологической и медицинской реабилитации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Поиск коммерческих и некоммерческих партнеров  с целью дальнейшего развития системы помощи лицам с ОВЗ в России</a:t>
            </a: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Правовая поддержка и помощь в трудоустройстве для людей с ОВЗ старше 18 лет</a:t>
            </a:r>
            <a:endParaRPr lang="en-US" altLang="ru-RU" sz="1600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3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>
                <a:solidFill>
                  <a:srgbClr val="1F49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Формирование и внедрение законодательных инициатив, направленных на  повышение уровня жизни лиц с ОВЗ</a:t>
            </a:r>
          </a:p>
        </p:txBody>
      </p:sp>
      <p:sp>
        <p:nvSpPr>
          <p:cNvPr id="247812" name="Заголовок 1"/>
          <p:cNvSpPr txBox="1">
            <a:spLocks/>
          </p:cNvSpPr>
          <p:nvPr/>
        </p:nvSpPr>
        <p:spPr bwMode="auto">
          <a:xfrm>
            <a:off x="7058025" y="6237288"/>
            <a:ext cx="199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rgbClr val="595959"/>
                </a:solidFill>
                <a:latin typeface="Calibri" panose="020F0502020204030204" pitchFamily="34" charset="0"/>
              </a:rPr>
              <a:t>Екатеринбург, 201</a:t>
            </a:r>
            <a:r>
              <a:rPr lang="en-US" altLang="ru-RU" sz="1600">
                <a:solidFill>
                  <a:srgbClr val="595959"/>
                </a:solidFill>
                <a:latin typeface="Calibri" panose="020F0502020204030204" pitchFamily="34" charset="0"/>
              </a:rPr>
              <a:t>8</a:t>
            </a:r>
            <a:endParaRPr lang="ru-RU" altLang="ru-RU" sz="16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247813" name="Рисунок 6" descr="лого ассоциация особые люд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923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4" name="Заголовок 1"/>
          <p:cNvSpPr txBox="1">
            <a:spLocks/>
          </p:cNvSpPr>
          <p:nvPr/>
        </p:nvSpPr>
        <p:spPr bwMode="auto">
          <a:xfrm>
            <a:off x="350838" y="6210300"/>
            <a:ext cx="1998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200">
                <a:solidFill>
                  <a:srgbClr val="595959"/>
                </a:solidFill>
                <a:latin typeface="Calibri" panose="020F0502020204030204" pitchFamily="34" charset="0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1827</Words>
  <Application>Microsoft Office PowerPoint</Application>
  <PresentationFormat>Экран (4:3)</PresentationFormat>
  <Paragraphs>201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23</vt:i4>
      </vt:variant>
    </vt:vector>
  </HeadingPairs>
  <TitlesOfParts>
    <vt:vector size="49" baseType="lpstr">
      <vt:lpstr>Arial</vt:lpstr>
      <vt:lpstr>Calibri</vt:lpstr>
      <vt:lpstr>Trebuchet MS</vt:lpstr>
      <vt:lpstr>Georgia</vt:lpstr>
      <vt:lpstr>Wingdings 2</vt:lpstr>
      <vt:lpstr>Microsoft YaHei</vt:lpstr>
      <vt:lpstr>Times New Roman</vt:lpstr>
      <vt:lpstr>Tahoma</vt:lpstr>
      <vt:lpstr>Courier New</vt:lpstr>
      <vt:lpstr>Тема Office</vt:lpstr>
      <vt:lpstr>Городская</vt:lpstr>
      <vt:lpstr>1_Тема Office</vt:lpstr>
      <vt:lpstr>1_Городская</vt:lpstr>
      <vt:lpstr>2_Городская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12_Тема Office</vt:lpstr>
      <vt:lpstr>13_Тема Office</vt:lpstr>
      <vt:lpstr>14_Тема Office</vt:lpstr>
      <vt:lpstr>СОЦИАЛЬНЫЙ ОБЩЕСТВЕННЫЙ ЦЕНТР ПОМОЩИ и ПОДДЕРЖКИ для родителей детей с инвалидностью, людей с инвалидностью и нко Свердловской области    Екатеринбург, 2020 год</vt:lpstr>
      <vt:lpstr>Презентация PowerPoint</vt:lpstr>
      <vt:lpstr>Презентация PowerPoint</vt:lpstr>
      <vt:lpstr>Презентация PowerPoint</vt:lpstr>
      <vt:lpstr>Социальный общественный центр</vt:lpstr>
      <vt:lpstr>Презентация PowerPoint</vt:lpstr>
      <vt:lpstr>Концепция достижения социального эффекта </vt:lpstr>
      <vt:lpstr>Развитие дистанционного  образования для детей с ОВЗ и с инвалидностью. Особенности детей с РАС.  </vt:lpstr>
      <vt:lpstr>Презентация PowerPoint</vt:lpstr>
      <vt:lpstr>Действующий закон РФ «Об образовании» позволяет осуществлять образование детей с ограниченными особенностями здоровья:  </vt:lpstr>
      <vt:lpstr>Риски дистанта</vt:lpstr>
      <vt:lpstr>Важно отметить!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ВНИМАНИЕ!  Ассоциация помощи людям с особенностями развития и ментальной инвалидностью в Екатеринбурге и Свердловской области            Президент ассоциации  Флеганова    Татьяна Витальевна    +79122457568 tvf1208@gmail.com    особыелюди.рф    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none</dc:creator>
  <cp:lastModifiedBy>Пользователь Windows</cp:lastModifiedBy>
  <cp:revision>216</cp:revision>
  <cp:lastPrinted>2017-07-06T09:33:43Z</cp:lastPrinted>
  <dcterms:created xsi:type="dcterms:W3CDTF">2016-02-10T10:13:08Z</dcterms:created>
  <dcterms:modified xsi:type="dcterms:W3CDTF">2020-08-20T07:22:42Z</dcterms:modified>
</cp:coreProperties>
</file>